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6"/>
  </p:notesMasterIdLst>
  <p:sldIdLst>
    <p:sldId id="260" r:id="rId2"/>
    <p:sldId id="281" r:id="rId3"/>
    <p:sldId id="283" r:id="rId4"/>
    <p:sldId id="284" r:id="rId5"/>
    <p:sldId id="262" r:id="rId6"/>
    <p:sldId id="287" r:id="rId7"/>
    <p:sldId id="288" r:id="rId8"/>
    <p:sldId id="289" r:id="rId9"/>
    <p:sldId id="290" r:id="rId10"/>
    <p:sldId id="291" r:id="rId11"/>
    <p:sldId id="310" r:id="rId12"/>
    <p:sldId id="285" r:id="rId13"/>
    <p:sldId id="292" r:id="rId14"/>
    <p:sldId id="294" r:id="rId15"/>
    <p:sldId id="293" r:id="rId16"/>
    <p:sldId id="295" r:id="rId17"/>
    <p:sldId id="296" r:id="rId18"/>
    <p:sldId id="267" r:id="rId19"/>
    <p:sldId id="297" r:id="rId20"/>
    <p:sldId id="266" r:id="rId21"/>
    <p:sldId id="298" r:id="rId22"/>
    <p:sldId id="300" r:id="rId23"/>
    <p:sldId id="301" r:id="rId24"/>
    <p:sldId id="302" r:id="rId25"/>
    <p:sldId id="303" r:id="rId26"/>
    <p:sldId id="304" r:id="rId27"/>
    <p:sldId id="305" r:id="rId28"/>
    <p:sldId id="306" r:id="rId29"/>
    <p:sldId id="270" r:id="rId30"/>
    <p:sldId id="307" r:id="rId31"/>
    <p:sldId id="269" r:id="rId32"/>
    <p:sldId id="308" r:id="rId33"/>
    <p:sldId id="309" r:id="rId34"/>
    <p:sldId id="280" r:id="rId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000"/>
    <p:restoredTop sz="93631" autoAdjust="0"/>
  </p:normalViewPr>
  <p:slideViewPr>
    <p:cSldViewPr>
      <p:cViewPr varScale="1">
        <p:scale>
          <a:sx n="62" d="100"/>
          <a:sy n="62" d="100"/>
        </p:scale>
        <p:origin x="1320" y="1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CB0DC41-92FA-2446-A2EF-FED268080F36}" type="datetimeFigureOut">
              <a:rPr lang="en-US" smtClean="0"/>
              <a:t>10/1/18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5655B1C-1245-8340-877D-6939333449D5}" type="slidenum">
              <a:rPr lang="en-US" smtClean="0"/>
              <a:t>‹#›</a:t>
            </a:fld>
            <a:endParaRPr lang="en-US"/>
          </a:p>
        </p:txBody>
      </p:sp>
    </p:spTree>
    <p:extLst>
      <p:ext uri="{BB962C8B-B14F-4D97-AF65-F5344CB8AC3E}">
        <p14:creationId xmlns:p14="http://schemas.microsoft.com/office/powerpoint/2010/main" val="2107071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55B1C-1245-8340-877D-6939333449D5}" type="slidenum">
              <a:rPr lang="en-US" smtClean="0"/>
              <a:t>27</a:t>
            </a:fld>
            <a:endParaRPr lang="en-US"/>
          </a:p>
        </p:txBody>
      </p:sp>
    </p:spTree>
    <p:extLst>
      <p:ext uri="{BB962C8B-B14F-4D97-AF65-F5344CB8AC3E}">
        <p14:creationId xmlns:p14="http://schemas.microsoft.com/office/powerpoint/2010/main" val="151313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55B1C-1245-8340-877D-6939333449D5}" type="slidenum">
              <a:rPr lang="en-US" smtClean="0"/>
              <a:t>28</a:t>
            </a:fld>
            <a:endParaRPr lang="en-US"/>
          </a:p>
        </p:txBody>
      </p:sp>
    </p:spTree>
    <p:extLst>
      <p:ext uri="{BB962C8B-B14F-4D97-AF65-F5344CB8AC3E}">
        <p14:creationId xmlns:p14="http://schemas.microsoft.com/office/powerpoint/2010/main" val="1617651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55B1C-1245-8340-877D-6939333449D5}" type="slidenum">
              <a:rPr lang="en-US" smtClean="0"/>
              <a:t>30</a:t>
            </a:fld>
            <a:endParaRPr lang="en-US"/>
          </a:p>
        </p:txBody>
      </p:sp>
    </p:spTree>
    <p:extLst>
      <p:ext uri="{BB962C8B-B14F-4D97-AF65-F5344CB8AC3E}">
        <p14:creationId xmlns:p14="http://schemas.microsoft.com/office/powerpoint/2010/main" val="3390949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7FA2214C-C078-4D07-A288-4A1C67603843}" type="datetimeFigureOut">
              <a:rPr lang="en-US" smtClean="0"/>
              <a:t>10/1/18</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DDA5E5CA-B101-4A07-8D02-65C0FC4C784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FA2214C-C078-4D07-A288-4A1C67603843}" type="datetimeFigureOut">
              <a:rPr lang="en-US" smtClean="0"/>
              <a:t>10/1/18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A5E5CA-B101-4A07-8D02-65C0FC4C784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FA2214C-C078-4D07-A288-4A1C67603843}" type="datetimeFigureOut">
              <a:rPr lang="en-US" smtClean="0"/>
              <a:t>10/1/18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A5E5CA-B101-4A07-8D02-65C0FC4C784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FA2214C-C078-4D07-A288-4A1C67603843}" type="datetimeFigureOut">
              <a:rPr lang="en-US" smtClean="0"/>
              <a:t>10/1/18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A5E5CA-B101-4A07-8D02-65C0FC4C7841}"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7FA2214C-C078-4D07-A288-4A1C67603843}" type="datetimeFigureOut">
              <a:rPr lang="en-US" smtClean="0"/>
              <a:t>10/1/18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A5E5CA-B101-4A07-8D02-65C0FC4C7841}"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FA2214C-C078-4D07-A288-4A1C67603843}" type="datetimeFigureOut">
              <a:rPr lang="en-US" smtClean="0"/>
              <a:t>10/1/18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A5E5CA-B101-4A07-8D02-65C0FC4C7841}"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FA2214C-C078-4D07-A288-4A1C67603843}" type="datetimeFigureOut">
              <a:rPr lang="en-US" smtClean="0"/>
              <a:t>10/1/18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A5E5CA-B101-4A07-8D02-65C0FC4C784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FA2214C-C078-4D07-A288-4A1C67603843}" type="datetimeFigureOut">
              <a:rPr lang="en-US" smtClean="0"/>
              <a:t>10/1/18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A5E5CA-B101-4A07-8D02-65C0FC4C7841}"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A2214C-C078-4D07-A288-4A1C67603843}" type="datetimeFigureOut">
              <a:rPr lang="en-US" smtClean="0"/>
              <a:t>10/1/18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A5E5CA-B101-4A07-8D02-65C0FC4C784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7FA2214C-C078-4D07-A288-4A1C67603843}" type="datetimeFigureOut">
              <a:rPr lang="en-US" smtClean="0"/>
              <a:t>10/1/18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A5E5CA-B101-4A07-8D02-65C0FC4C784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7FA2214C-C078-4D07-A288-4A1C67603843}" type="datetimeFigureOut">
              <a:rPr lang="en-US" smtClean="0"/>
              <a:t>10/1/18</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DDA5E5CA-B101-4A07-8D02-65C0FC4C7841}"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7FA2214C-C078-4D07-A288-4A1C67603843}" type="datetimeFigureOut">
              <a:rPr lang="en-US" smtClean="0"/>
              <a:t>10/1/18</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DDA5E5CA-B101-4A07-8D02-65C0FC4C784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hyperlink" Target="http://wrmsrvickers.weebly.com/tsug-2017.html"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rmsrvickers.weebly.com/tsug-2018.html" TargetMode="External"/><Relationship Id="rId2" Type="http://schemas.openxmlformats.org/officeDocument/2006/relationships/hyperlink" Target="mailto:rvickers@eanesisd.ne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0"/>
            <a:ext cx="8229600" cy="3840163"/>
          </a:xfrm>
        </p:spPr>
        <p:txBody>
          <a:bodyPr>
            <a:normAutofit/>
          </a:bodyPr>
          <a:lstStyle/>
          <a:p>
            <a:pPr marL="0" indent="0" algn="ctr">
              <a:buNone/>
            </a:pPr>
            <a:endParaRPr lang="en-US" sz="2800" dirty="0"/>
          </a:p>
          <a:p>
            <a:pPr marL="0" indent="0" algn="ctr">
              <a:buNone/>
            </a:pPr>
            <a:r>
              <a:rPr lang="en-US" sz="4800" dirty="0">
                <a:solidFill>
                  <a:schemeClr val="accent3"/>
                </a:solidFill>
                <a:latin typeface="Tahoma" panose="020B0604030504040204" pitchFamily="34" charset="0"/>
                <a:ea typeface="Tahoma" panose="020B0604030504040204" pitchFamily="34" charset="0"/>
                <a:cs typeface="Tahoma" panose="020B0604030504040204" pitchFamily="34" charset="0"/>
              </a:rPr>
              <a:t>Gradebook Bells &amp; </a:t>
            </a:r>
          </a:p>
          <a:p>
            <a:pPr marL="0" indent="0" algn="ctr">
              <a:buNone/>
            </a:pPr>
            <a:r>
              <a:rPr lang="en-US" sz="4800" dirty="0">
                <a:solidFill>
                  <a:schemeClr val="accent3"/>
                </a:solidFill>
                <a:latin typeface="Tahoma" panose="020B0604030504040204" pitchFamily="34" charset="0"/>
                <a:ea typeface="Tahoma" panose="020B0604030504040204" pitchFamily="34" charset="0"/>
                <a:cs typeface="Tahoma" panose="020B0604030504040204" pitchFamily="34" charset="0"/>
              </a:rPr>
              <a:t>Whistles for the </a:t>
            </a:r>
          </a:p>
          <a:p>
            <a:pPr marL="0" indent="0" algn="ctr">
              <a:buNone/>
            </a:pPr>
            <a:r>
              <a:rPr lang="en-US" sz="4800" dirty="0">
                <a:solidFill>
                  <a:schemeClr val="accent3"/>
                </a:solidFill>
                <a:latin typeface="Tahoma" panose="020B0604030504040204" pitchFamily="34" charset="0"/>
                <a:ea typeface="Tahoma" panose="020B0604030504040204" pitchFamily="34" charset="0"/>
                <a:cs typeface="Tahoma" panose="020B0604030504040204" pitchFamily="34" charset="0"/>
              </a:rPr>
              <a:t>Classroom Teacher</a:t>
            </a:r>
          </a:p>
          <a:p>
            <a:pPr marL="0" indent="0" algn="ctr">
              <a:buNone/>
            </a:pPr>
            <a:r>
              <a:rPr lang="en-US" sz="2400" dirty="0">
                <a:latin typeface="Tahoma" panose="020B0604030504040204" pitchFamily="34" charset="0"/>
                <a:ea typeface="Tahoma" panose="020B0604030504040204" pitchFamily="34" charset="0"/>
                <a:cs typeface="Tahoma" panose="020B0604030504040204" pitchFamily="34" charset="0"/>
              </a:rPr>
              <a:t> </a:t>
            </a:r>
          </a:p>
        </p:txBody>
      </p:sp>
      <p:sp>
        <p:nvSpPr>
          <p:cNvPr id="2" name="Title 1"/>
          <p:cNvSpPr>
            <a:spLocks noGrp="1"/>
          </p:cNvSpPr>
          <p:nvPr>
            <p:ph type="title"/>
          </p:nvPr>
        </p:nvSpPr>
        <p:spPr>
          <a:xfrm>
            <a:off x="457200" y="609600"/>
            <a:ext cx="8229600" cy="1143000"/>
          </a:xfrm>
        </p:spPr>
        <p:txBody>
          <a:bodyPr>
            <a:normAutofit/>
          </a:bodyPr>
          <a:lstStyle/>
          <a:p>
            <a:r>
              <a:rPr lang="en-US" sz="5400" dirty="0"/>
              <a:t>2018 TSUG Conference</a:t>
            </a:r>
          </a:p>
        </p:txBody>
      </p:sp>
      <p:pic>
        <p:nvPicPr>
          <p:cNvPr id="4" name="Picture 3" descr="http://www.tsug.org/images/skylogo.jpg"/>
          <p:cNvPicPr/>
          <p:nvPr/>
        </p:nvPicPr>
        <p:blipFill>
          <a:blip r:embed="rId2">
            <a:extLst>
              <a:ext uri="{28A0092B-C50C-407E-A947-70E740481C1C}">
                <a14:useLocalDpi xmlns:a14="http://schemas.microsoft.com/office/drawing/2010/main" val="0"/>
              </a:ext>
            </a:extLst>
          </a:blip>
          <a:srcRect/>
          <a:stretch>
            <a:fillRect/>
          </a:stretch>
        </p:blipFill>
        <p:spPr bwMode="auto">
          <a:xfrm>
            <a:off x="3202329" y="4876800"/>
            <a:ext cx="3857625" cy="1171575"/>
          </a:xfrm>
          <a:prstGeom prst="rect">
            <a:avLst/>
          </a:prstGeom>
          <a:solidFill>
            <a:schemeClr val="bg2">
              <a:lumMod val="90000"/>
            </a:schemeClr>
          </a:solidFill>
          <a:ln>
            <a:noFill/>
          </a:ln>
        </p:spPr>
      </p:pic>
    </p:spTree>
    <p:extLst>
      <p:ext uri="{BB962C8B-B14F-4D97-AF65-F5344CB8AC3E}">
        <p14:creationId xmlns:p14="http://schemas.microsoft.com/office/powerpoint/2010/main" val="1758250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pPr algn="ctr"/>
            <a:r>
              <a:rPr lang="en-US" dirty="0"/>
              <a:t>Emergency Preparedness</a:t>
            </a:r>
            <a:br>
              <a:rPr lang="en-US" dirty="0"/>
            </a:br>
            <a:endParaRPr lang="en-US" sz="2000" dirty="0"/>
          </a:p>
        </p:txBody>
      </p:sp>
      <p:sp>
        <p:nvSpPr>
          <p:cNvPr id="13" name="TextBox 12"/>
          <p:cNvSpPr txBox="1"/>
          <p:nvPr/>
        </p:nvSpPr>
        <p:spPr>
          <a:xfrm>
            <a:off x="4806669" y="1563618"/>
            <a:ext cx="2162773" cy="369332"/>
          </a:xfrm>
          <a:prstGeom prst="rect">
            <a:avLst/>
          </a:prstGeom>
          <a:solidFill>
            <a:schemeClr val="accent5">
              <a:lumMod val="20000"/>
              <a:lumOff val="80000"/>
            </a:schemeClr>
          </a:solidFill>
        </p:spPr>
        <p:txBody>
          <a:bodyPr wrap="none" rtlCol="0">
            <a:spAutoFit/>
          </a:bodyPr>
          <a:lstStyle/>
          <a:p>
            <a:pPr algn="ctr"/>
            <a:r>
              <a:rPr lang="en-US" dirty="0">
                <a:solidFill>
                  <a:schemeClr val="accent2"/>
                </a:solidFill>
              </a:rPr>
              <a:t> 1. Print Your Roll</a:t>
            </a:r>
          </a:p>
        </p:txBody>
      </p:sp>
      <p:cxnSp>
        <p:nvCxnSpPr>
          <p:cNvPr id="6" name="Straight Arrow Connector 5"/>
          <p:cNvCxnSpPr/>
          <p:nvPr/>
        </p:nvCxnSpPr>
        <p:spPr>
          <a:xfrm flipH="1" flipV="1">
            <a:off x="3629278" y="2046304"/>
            <a:ext cx="1360136" cy="47556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1" name="TextBox 10"/>
          <p:cNvSpPr txBox="1"/>
          <p:nvPr/>
        </p:nvSpPr>
        <p:spPr>
          <a:xfrm>
            <a:off x="328295" y="3505200"/>
            <a:ext cx="2433680" cy="646331"/>
          </a:xfrm>
          <a:prstGeom prst="rect">
            <a:avLst/>
          </a:prstGeom>
          <a:solidFill>
            <a:schemeClr val="accent5">
              <a:lumMod val="20000"/>
              <a:lumOff val="80000"/>
            </a:schemeClr>
          </a:solidFill>
        </p:spPr>
        <p:txBody>
          <a:bodyPr wrap="none" rtlCol="0">
            <a:spAutoFit/>
          </a:bodyPr>
          <a:lstStyle/>
          <a:p>
            <a:pPr algn="ctr"/>
            <a:r>
              <a:rPr lang="en-US">
                <a:solidFill>
                  <a:schemeClr val="accent2"/>
                </a:solidFill>
              </a:rPr>
              <a:t> 2. </a:t>
            </a:r>
            <a:r>
              <a:rPr lang="en-US" dirty="0">
                <a:solidFill>
                  <a:schemeClr val="accent2"/>
                </a:solidFill>
              </a:rPr>
              <a:t>Run Class Roster</a:t>
            </a:r>
          </a:p>
          <a:p>
            <a:pPr algn="ctr"/>
            <a:r>
              <a:rPr lang="en-US" dirty="0">
                <a:solidFill>
                  <a:schemeClr val="accent2"/>
                </a:solidFill>
              </a:rPr>
              <a:t>With Contact Info</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870" r="32309" b="41853"/>
          <a:stretch/>
        </p:blipFill>
        <p:spPr>
          <a:xfrm>
            <a:off x="280562" y="1143000"/>
            <a:ext cx="3207492" cy="2016014"/>
          </a:xfrm>
          <a:prstGeom prst="rect">
            <a:avLst/>
          </a:prstGeom>
        </p:spPr>
      </p:pic>
      <p:sp>
        <p:nvSpPr>
          <p:cNvPr id="19" name="Rectangle 18"/>
          <p:cNvSpPr/>
          <p:nvPr/>
        </p:nvSpPr>
        <p:spPr>
          <a:xfrm>
            <a:off x="316976" y="2521870"/>
            <a:ext cx="3112024" cy="1451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28296" y="1900729"/>
            <a:ext cx="3112024" cy="1451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3521771" y="2877538"/>
            <a:ext cx="5257800" cy="3330850"/>
            <a:chOff x="4279001" y="2819400"/>
            <a:chExt cx="5105400" cy="319087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001" y="2819400"/>
              <a:ext cx="5105400" cy="3190875"/>
            </a:xfrm>
            <a:prstGeom prst="rect">
              <a:avLst/>
            </a:prstGeom>
          </p:spPr>
        </p:pic>
        <p:sp>
          <p:nvSpPr>
            <p:cNvPr id="7" name="Rectangle 6"/>
            <p:cNvSpPr/>
            <p:nvPr/>
          </p:nvSpPr>
          <p:spPr>
            <a:xfrm>
              <a:off x="4495799" y="3810000"/>
              <a:ext cx="772589"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472111" y="3813372"/>
              <a:ext cx="457200"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518528" y="3845350"/>
              <a:ext cx="574783"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Arrow Connector 23"/>
          <p:cNvCxnSpPr/>
          <p:nvPr/>
        </p:nvCxnSpPr>
        <p:spPr>
          <a:xfrm>
            <a:off x="1872988" y="4314156"/>
            <a:ext cx="1656546" cy="33404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5" name="TextBox 24"/>
          <p:cNvSpPr txBox="1"/>
          <p:nvPr/>
        </p:nvSpPr>
        <p:spPr>
          <a:xfrm>
            <a:off x="69856" y="4983507"/>
            <a:ext cx="3329758" cy="923330"/>
          </a:xfrm>
          <a:prstGeom prst="rect">
            <a:avLst/>
          </a:prstGeom>
          <a:solidFill>
            <a:schemeClr val="accent5">
              <a:lumMod val="20000"/>
              <a:lumOff val="80000"/>
            </a:schemeClr>
          </a:solidFill>
        </p:spPr>
        <p:txBody>
          <a:bodyPr wrap="none" rtlCol="0">
            <a:spAutoFit/>
          </a:bodyPr>
          <a:lstStyle/>
          <a:p>
            <a:pPr algn="ctr"/>
            <a:r>
              <a:rPr lang="en-US" dirty="0">
                <a:solidFill>
                  <a:schemeClr val="accent2"/>
                </a:solidFill>
              </a:rPr>
              <a:t> 3. Reduce the STRESS</a:t>
            </a:r>
          </a:p>
          <a:p>
            <a:pPr algn="ctr"/>
            <a:r>
              <a:rPr lang="en-US" dirty="0">
                <a:solidFill>
                  <a:schemeClr val="accent2"/>
                </a:solidFill>
              </a:rPr>
              <a:t>In Emergency Situations for </a:t>
            </a:r>
          </a:p>
          <a:p>
            <a:pPr algn="ctr"/>
            <a:r>
              <a:rPr lang="en-US" dirty="0">
                <a:solidFill>
                  <a:schemeClr val="accent2"/>
                </a:solidFill>
              </a:rPr>
              <a:t>You and a potential SUB!</a:t>
            </a:r>
          </a:p>
        </p:txBody>
      </p:sp>
      <p:sp>
        <p:nvSpPr>
          <p:cNvPr id="26" name="TextBox 25"/>
          <p:cNvSpPr txBox="1"/>
          <p:nvPr/>
        </p:nvSpPr>
        <p:spPr>
          <a:xfrm>
            <a:off x="1241038" y="6251716"/>
            <a:ext cx="6136616" cy="369332"/>
          </a:xfrm>
          <a:prstGeom prst="rect">
            <a:avLst/>
          </a:prstGeom>
          <a:solidFill>
            <a:schemeClr val="accent5">
              <a:lumMod val="20000"/>
              <a:lumOff val="80000"/>
            </a:schemeClr>
          </a:solidFill>
        </p:spPr>
        <p:txBody>
          <a:bodyPr wrap="none" rtlCol="0">
            <a:spAutoFit/>
          </a:bodyPr>
          <a:lstStyle/>
          <a:p>
            <a:pPr algn="ctr"/>
            <a:r>
              <a:rPr lang="en-US" dirty="0">
                <a:solidFill>
                  <a:schemeClr val="accent2"/>
                </a:solidFill>
              </a:rPr>
              <a:t> 4. We will look at how to make reports in a moment</a:t>
            </a:r>
          </a:p>
        </p:txBody>
      </p:sp>
    </p:spTree>
    <p:extLst>
      <p:ext uri="{BB962C8B-B14F-4D97-AF65-F5344CB8AC3E}">
        <p14:creationId xmlns:p14="http://schemas.microsoft.com/office/powerpoint/2010/main" val="1288596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25ECED-4AF5-7543-97D3-CFD80499E8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251" y="1676400"/>
            <a:ext cx="8110219" cy="5068887"/>
          </a:xfrm>
        </p:spPr>
      </p:pic>
      <p:sp>
        <p:nvSpPr>
          <p:cNvPr id="3" name="Title 2">
            <a:extLst>
              <a:ext uri="{FF2B5EF4-FFF2-40B4-BE49-F238E27FC236}">
                <a16:creationId xmlns:a16="http://schemas.microsoft.com/office/drawing/2014/main" id="{6DD45799-CF43-D14C-94EF-1DFC9775A688}"/>
              </a:ext>
            </a:extLst>
          </p:cNvPr>
          <p:cNvSpPr>
            <a:spLocks noGrp="1"/>
          </p:cNvSpPr>
          <p:nvPr>
            <p:ph type="title"/>
          </p:nvPr>
        </p:nvSpPr>
        <p:spPr/>
        <p:txBody>
          <a:bodyPr/>
          <a:lstStyle/>
          <a:p>
            <a:r>
              <a:rPr lang="en-US" dirty="0"/>
              <a:t>Communication 101</a:t>
            </a:r>
          </a:p>
        </p:txBody>
      </p:sp>
      <p:sp>
        <p:nvSpPr>
          <p:cNvPr id="6" name="Rectangle 5">
            <a:extLst>
              <a:ext uri="{FF2B5EF4-FFF2-40B4-BE49-F238E27FC236}">
                <a16:creationId xmlns:a16="http://schemas.microsoft.com/office/drawing/2014/main" id="{34572552-0410-4546-BF49-BADC287E00D5}"/>
              </a:ext>
            </a:extLst>
          </p:cNvPr>
          <p:cNvSpPr/>
          <p:nvPr/>
        </p:nvSpPr>
        <p:spPr>
          <a:xfrm>
            <a:off x="3312112" y="3047424"/>
            <a:ext cx="1259888" cy="672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C64F81-E004-724F-98EA-91DC553A90D0}"/>
              </a:ext>
            </a:extLst>
          </p:cNvPr>
          <p:cNvSpPr/>
          <p:nvPr/>
        </p:nvSpPr>
        <p:spPr>
          <a:xfrm>
            <a:off x="3136853" y="4365854"/>
            <a:ext cx="4001997" cy="672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E4A7E0-ED1F-7847-9BDA-364F7E12E4AA}"/>
              </a:ext>
            </a:extLst>
          </p:cNvPr>
          <p:cNvSpPr/>
          <p:nvPr/>
        </p:nvSpPr>
        <p:spPr>
          <a:xfrm>
            <a:off x="2469853" y="5764192"/>
            <a:ext cx="4668997" cy="874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6B6C037-4C36-4D41-96D0-3978E6CED188}"/>
              </a:ext>
            </a:extLst>
          </p:cNvPr>
          <p:cNvSpPr txBox="1"/>
          <p:nvPr/>
        </p:nvSpPr>
        <p:spPr>
          <a:xfrm>
            <a:off x="1030043" y="1226373"/>
            <a:ext cx="6883616" cy="369332"/>
          </a:xfrm>
          <a:prstGeom prst="rect">
            <a:avLst/>
          </a:prstGeom>
          <a:solidFill>
            <a:schemeClr val="accent5">
              <a:lumMod val="20000"/>
              <a:lumOff val="80000"/>
            </a:schemeClr>
          </a:solidFill>
        </p:spPr>
        <p:txBody>
          <a:bodyPr wrap="none" rtlCol="0">
            <a:spAutoFit/>
          </a:bodyPr>
          <a:lstStyle/>
          <a:p>
            <a:r>
              <a:rPr lang="en-US" dirty="0">
                <a:solidFill>
                  <a:schemeClr val="accent2"/>
                </a:solidFill>
              </a:rPr>
              <a:t>From student Profile, you can email all his teachers at once!</a:t>
            </a:r>
          </a:p>
        </p:txBody>
      </p:sp>
      <p:cxnSp>
        <p:nvCxnSpPr>
          <p:cNvPr id="12" name="Straight Arrow Connector 11">
            <a:extLst>
              <a:ext uri="{FF2B5EF4-FFF2-40B4-BE49-F238E27FC236}">
                <a16:creationId xmlns:a16="http://schemas.microsoft.com/office/drawing/2014/main" id="{28AE7888-55CA-ED4C-AE5A-46AF380A7B4A}"/>
              </a:ext>
            </a:extLst>
          </p:cNvPr>
          <p:cNvCxnSpPr>
            <a:cxnSpLocks/>
          </p:cNvCxnSpPr>
          <p:nvPr/>
        </p:nvCxnSpPr>
        <p:spPr>
          <a:xfrm flipH="1">
            <a:off x="7848600" y="1411039"/>
            <a:ext cx="152400" cy="150701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Rectangle 13">
            <a:extLst>
              <a:ext uri="{FF2B5EF4-FFF2-40B4-BE49-F238E27FC236}">
                <a16:creationId xmlns:a16="http://schemas.microsoft.com/office/drawing/2014/main" id="{C42B7B57-BAB0-8E4A-82EB-ABAFC452FC5F}"/>
              </a:ext>
            </a:extLst>
          </p:cNvPr>
          <p:cNvSpPr/>
          <p:nvPr/>
        </p:nvSpPr>
        <p:spPr>
          <a:xfrm>
            <a:off x="2469853" y="2819400"/>
            <a:ext cx="842259" cy="98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1E4C241-40B3-7A4F-85F3-A0B946239D5A}"/>
              </a:ext>
            </a:extLst>
          </p:cNvPr>
          <p:cNvSpPr txBox="1"/>
          <p:nvPr/>
        </p:nvSpPr>
        <p:spPr>
          <a:xfrm>
            <a:off x="5814160" y="4441843"/>
            <a:ext cx="2834130" cy="2062103"/>
          </a:xfrm>
          <a:prstGeom prst="rect">
            <a:avLst/>
          </a:prstGeom>
          <a:solidFill>
            <a:schemeClr val="accent5">
              <a:lumMod val="20000"/>
              <a:lumOff val="80000"/>
            </a:schemeClr>
          </a:solidFill>
        </p:spPr>
        <p:txBody>
          <a:bodyPr wrap="square" rtlCol="0">
            <a:spAutoFit/>
          </a:bodyPr>
          <a:lstStyle/>
          <a:p>
            <a:pPr algn="ctr"/>
            <a:r>
              <a:rPr lang="en-US" sz="1600" dirty="0">
                <a:solidFill>
                  <a:schemeClr val="accent2"/>
                </a:solidFill>
              </a:rPr>
              <a:t>Most teachers, counselors, and principals are excited to learn of this feature.  Many look at the schedule or email who they think the kid has for teachers and someone is always left out!</a:t>
            </a:r>
          </a:p>
        </p:txBody>
      </p:sp>
    </p:spTree>
    <p:extLst>
      <p:ext uri="{BB962C8B-B14F-4D97-AF65-F5344CB8AC3E}">
        <p14:creationId xmlns:p14="http://schemas.microsoft.com/office/powerpoint/2010/main" val="3046124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84220" y="4572000"/>
            <a:ext cx="7363247" cy="1979712"/>
            <a:chOff x="884220" y="4572000"/>
            <a:chExt cx="7363247" cy="1979712"/>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220" y="4572000"/>
              <a:ext cx="7363247" cy="1979712"/>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ounded Rectangle 18"/>
            <p:cNvSpPr/>
            <p:nvPr/>
          </p:nvSpPr>
          <p:spPr>
            <a:xfrm>
              <a:off x="1143000" y="5867400"/>
              <a:ext cx="609600" cy="609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1175241" y="1981200"/>
            <a:ext cx="7046183" cy="1731373"/>
            <a:chOff x="1175241" y="1981200"/>
            <a:chExt cx="7046183" cy="1731373"/>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4439"/>
            <a:stretch/>
          </p:blipFill>
          <p:spPr bwMode="auto">
            <a:xfrm>
              <a:off x="1175241" y="1981200"/>
              <a:ext cx="7046183" cy="1731373"/>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a:off x="1524000" y="3124200"/>
              <a:ext cx="533400" cy="457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274638"/>
            <a:ext cx="8229600" cy="868362"/>
          </a:xfrm>
        </p:spPr>
        <p:txBody>
          <a:bodyPr/>
          <a:lstStyle/>
          <a:p>
            <a:pPr algn="ctr"/>
            <a:r>
              <a:rPr lang="en-US" dirty="0"/>
              <a:t>Communication!!!!!</a:t>
            </a:r>
          </a:p>
        </p:txBody>
      </p:sp>
      <p:sp>
        <p:nvSpPr>
          <p:cNvPr id="7" name="TextBox 6"/>
          <p:cNvSpPr txBox="1"/>
          <p:nvPr/>
        </p:nvSpPr>
        <p:spPr>
          <a:xfrm>
            <a:off x="1016711" y="1290763"/>
            <a:ext cx="2624436" cy="369332"/>
          </a:xfrm>
          <a:prstGeom prst="rect">
            <a:avLst/>
          </a:prstGeom>
          <a:solidFill>
            <a:schemeClr val="accent5">
              <a:lumMod val="20000"/>
              <a:lumOff val="80000"/>
            </a:schemeClr>
          </a:solidFill>
        </p:spPr>
        <p:txBody>
          <a:bodyPr wrap="none" rtlCol="0">
            <a:spAutoFit/>
          </a:bodyPr>
          <a:lstStyle/>
          <a:p>
            <a:r>
              <a:rPr lang="en-US" dirty="0">
                <a:solidFill>
                  <a:schemeClr val="accent2"/>
                </a:solidFill>
              </a:rPr>
              <a:t>1. Go to Other Access</a:t>
            </a:r>
          </a:p>
        </p:txBody>
      </p:sp>
      <p:sp>
        <p:nvSpPr>
          <p:cNvPr id="8" name="TextBox 7"/>
          <p:cNvSpPr txBox="1"/>
          <p:nvPr/>
        </p:nvSpPr>
        <p:spPr>
          <a:xfrm>
            <a:off x="1175241" y="4059914"/>
            <a:ext cx="2981907" cy="369332"/>
          </a:xfrm>
          <a:prstGeom prst="rect">
            <a:avLst/>
          </a:prstGeom>
          <a:solidFill>
            <a:schemeClr val="accent5">
              <a:lumMod val="20000"/>
              <a:lumOff val="80000"/>
            </a:schemeClr>
          </a:solidFill>
        </p:spPr>
        <p:txBody>
          <a:bodyPr wrap="none" rtlCol="0">
            <a:spAutoFit/>
          </a:bodyPr>
          <a:lstStyle/>
          <a:p>
            <a:r>
              <a:rPr lang="en-US" dirty="0">
                <a:solidFill>
                  <a:schemeClr val="accent2"/>
                </a:solidFill>
              </a:rPr>
              <a:t>2. Select Message Center</a:t>
            </a:r>
          </a:p>
        </p:txBody>
      </p:sp>
      <p:cxnSp>
        <p:nvCxnSpPr>
          <p:cNvPr id="6" name="Straight Arrow Connector 5"/>
          <p:cNvCxnSpPr/>
          <p:nvPr/>
        </p:nvCxnSpPr>
        <p:spPr>
          <a:xfrm flipH="1">
            <a:off x="1905000" y="1627300"/>
            <a:ext cx="578734" cy="549705"/>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676400" y="4429246"/>
            <a:ext cx="1371600" cy="752354"/>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1094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744" y="1800966"/>
            <a:ext cx="6660266" cy="4162666"/>
          </a:xfrm>
          <a:prstGeom prst="rect">
            <a:avLst/>
          </a:prstGeom>
        </p:spPr>
      </p:pic>
      <p:sp>
        <p:nvSpPr>
          <p:cNvPr id="2" name="Title 1"/>
          <p:cNvSpPr>
            <a:spLocks noGrp="1"/>
          </p:cNvSpPr>
          <p:nvPr>
            <p:ph type="title"/>
          </p:nvPr>
        </p:nvSpPr>
        <p:spPr>
          <a:xfrm>
            <a:off x="457200" y="274638"/>
            <a:ext cx="8229600" cy="868362"/>
          </a:xfrm>
        </p:spPr>
        <p:txBody>
          <a:bodyPr/>
          <a:lstStyle/>
          <a:p>
            <a:pPr algn="ctr"/>
            <a:r>
              <a:rPr lang="en-US" dirty="0"/>
              <a:t>Communication!!!!!</a:t>
            </a:r>
          </a:p>
        </p:txBody>
      </p:sp>
      <p:sp>
        <p:nvSpPr>
          <p:cNvPr id="7" name="TextBox 6"/>
          <p:cNvSpPr txBox="1"/>
          <p:nvPr/>
        </p:nvSpPr>
        <p:spPr>
          <a:xfrm>
            <a:off x="879744" y="1066457"/>
            <a:ext cx="6205545" cy="369332"/>
          </a:xfrm>
          <a:prstGeom prst="rect">
            <a:avLst/>
          </a:prstGeom>
          <a:solidFill>
            <a:schemeClr val="accent5">
              <a:lumMod val="20000"/>
              <a:lumOff val="80000"/>
            </a:schemeClr>
          </a:solidFill>
        </p:spPr>
        <p:txBody>
          <a:bodyPr wrap="none" rtlCol="0">
            <a:spAutoFit/>
          </a:bodyPr>
          <a:lstStyle/>
          <a:p>
            <a:r>
              <a:rPr lang="en-US" dirty="0">
                <a:solidFill>
                  <a:schemeClr val="accent2"/>
                </a:solidFill>
              </a:rPr>
              <a:t>1. Select Add Message for Current or Multiple Classes</a:t>
            </a:r>
          </a:p>
        </p:txBody>
      </p:sp>
      <p:cxnSp>
        <p:nvCxnSpPr>
          <p:cNvPr id="6" name="Straight Arrow Connector 5"/>
          <p:cNvCxnSpPr/>
          <p:nvPr/>
        </p:nvCxnSpPr>
        <p:spPr>
          <a:xfrm>
            <a:off x="3798357" y="1370279"/>
            <a:ext cx="3059643" cy="2058721"/>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2920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96000" y="1193708"/>
            <a:ext cx="2890535" cy="646331"/>
          </a:xfrm>
          <a:prstGeom prst="rect">
            <a:avLst/>
          </a:prstGeom>
          <a:solidFill>
            <a:schemeClr val="accent5">
              <a:lumMod val="20000"/>
              <a:lumOff val="80000"/>
            </a:schemeClr>
          </a:solidFill>
        </p:spPr>
        <p:txBody>
          <a:bodyPr wrap="none" rtlCol="0">
            <a:spAutoFit/>
          </a:bodyPr>
          <a:lstStyle/>
          <a:p>
            <a:pPr algn="ctr"/>
            <a:r>
              <a:rPr lang="en-US" dirty="0">
                <a:solidFill>
                  <a:schemeClr val="accent2"/>
                </a:solidFill>
              </a:rPr>
              <a:t>2. Select options that </a:t>
            </a:r>
          </a:p>
          <a:p>
            <a:pPr algn="ctr"/>
            <a:r>
              <a:rPr lang="en-US" dirty="0">
                <a:solidFill>
                  <a:schemeClr val="accent2"/>
                </a:solidFill>
              </a:rPr>
              <a:t>will match your purpose</a:t>
            </a:r>
          </a:p>
        </p:txBody>
      </p:sp>
      <p:grpSp>
        <p:nvGrpSpPr>
          <p:cNvPr id="8" name="Group 7"/>
          <p:cNvGrpSpPr/>
          <p:nvPr/>
        </p:nvGrpSpPr>
        <p:grpSpPr>
          <a:xfrm>
            <a:off x="381000" y="1174546"/>
            <a:ext cx="5638800" cy="5084179"/>
            <a:chOff x="228600" y="1751279"/>
            <a:chExt cx="6127694" cy="5769979"/>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51279"/>
              <a:ext cx="6096000" cy="38100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4666"/>
            <a:stretch/>
          </p:blipFill>
          <p:spPr>
            <a:xfrm>
              <a:off x="252031" y="5410200"/>
              <a:ext cx="6104263" cy="2111058"/>
            </a:xfrm>
            <a:prstGeom prst="rect">
              <a:avLst/>
            </a:prstGeom>
          </p:spPr>
        </p:pic>
      </p:grpSp>
      <p:sp>
        <p:nvSpPr>
          <p:cNvPr id="2" name="Title 1"/>
          <p:cNvSpPr>
            <a:spLocks noGrp="1"/>
          </p:cNvSpPr>
          <p:nvPr>
            <p:ph type="title"/>
          </p:nvPr>
        </p:nvSpPr>
        <p:spPr>
          <a:xfrm>
            <a:off x="457200" y="274638"/>
            <a:ext cx="8229600" cy="868362"/>
          </a:xfrm>
        </p:spPr>
        <p:txBody>
          <a:bodyPr/>
          <a:lstStyle/>
          <a:p>
            <a:pPr algn="ctr"/>
            <a:r>
              <a:rPr lang="en-US" dirty="0"/>
              <a:t>Communication!!!!!</a:t>
            </a:r>
          </a:p>
        </p:txBody>
      </p:sp>
      <p:sp>
        <p:nvSpPr>
          <p:cNvPr id="10" name="TextBox 9"/>
          <p:cNvSpPr txBox="1"/>
          <p:nvPr/>
        </p:nvSpPr>
        <p:spPr>
          <a:xfrm>
            <a:off x="6808126" y="1969266"/>
            <a:ext cx="1846980" cy="646331"/>
          </a:xfrm>
          <a:prstGeom prst="rect">
            <a:avLst/>
          </a:prstGeom>
          <a:solidFill>
            <a:schemeClr val="accent5">
              <a:lumMod val="20000"/>
              <a:lumOff val="80000"/>
            </a:schemeClr>
          </a:solidFill>
        </p:spPr>
        <p:txBody>
          <a:bodyPr wrap="none" rtlCol="0">
            <a:spAutoFit/>
          </a:bodyPr>
          <a:lstStyle/>
          <a:p>
            <a:pPr algn="ctr"/>
            <a:r>
              <a:rPr lang="en-US" dirty="0">
                <a:solidFill>
                  <a:schemeClr val="accent2"/>
                </a:solidFill>
              </a:rPr>
              <a:t>3. Create Title </a:t>
            </a:r>
          </a:p>
          <a:p>
            <a:pPr algn="ctr"/>
            <a:r>
              <a:rPr lang="en-US" dirty="0">
                <a:solidFill>
                  <a:schemeClr val="accent2"/>
                </a:solidFill>
              </a:rPr>
              <a:t>and Message</a:t>
            </a:r>
          </a:p>
        </p:txBody>
      </p:sp>
      <p:sp>
        <p:nvSpPr>
          <p:cNvPr id="11" name="TextBox 10"/>
          <p:cNvSpPr txBox="1"/>
          <p:nvPr/>
        </p:nvSpPr>
        <p:spPr>
          <a:xfrm>
            <a:off x="6639918" y="2797825"/>
            <a:ext cx="2183396" cy="523220"/>
          </a:xfrm>
          <a:prstGeom prst="rect">
            <a:avLst/>
          </a:prstGeom>
          <a:solidFill>
            <a:schemeClr val="accent5">
              <a:lumMod val="20000"/>
              <a:lumOff val="80000"/>
            </a:schemeClr>
          </a:solidFill>
        </p:spPr>
        <p:txBody>
          <a:bodyPr wrap="square" rtlCol="0">
            <a:spAutoFit/>
          </a:bodyPr>
          <a:lstStyle/>
          <a:p>
            <a:pPr algn="ctr"/>
            <a:r>
              <a:rPr lang="en-US" dirty="0">
                <a:solidFill>
                  <a:schemeClr val="accent2"/>
                </a:solidFill>
              </a:rPr>
              <a:t>4. Attachment</a:t>
            </a:r>
          </a:p>
          <a:p>
            <a:pPr algn="ctr"/>
            <a:r>
              <a:rPr lang="en-US" sz="1000" dirty="0">
                <a:solidFill>
                  <a:schemeClr val="accent2"/>
                </a:solidFill>
              </a:rPr>
              <a:t>(How to do this is on next page)</a:t>
            </a:r>
          </a:p>
        </p:txBody>
      </p:sp>
      <p:sp>
        <p:nvSpPr>
          <p:cNvPr id="12" name="TextBox 11"/>
          <p:cNvSpPr txBox="1"/>
          <p:nvPr/>
        </p:nvSpPr>
        <p:spPr>
          <a:xfrm>
            <a:off x="6457068" y="3688948"/>
            <a:ext cx="2549096" cy="646331"/>
          </a:xfrm>
          <a:prstGeom prst="rect">
            <a:avLst/>
          </a:prstGeom>
          <a:solidFill>
            <a:schemeClr val="accent5">
              <a:lumMod val="20000"/>
              <a:lumOff val="80000"/>
            </a:schemeClr>
          </a:solidFill>
        </p:spPr>
        <p:txBody>
          <a:bodyPr wrap="none" rtlCol="0">
            <a:spAutoFit/>
          </a:bodyPr>
          <a:lstStyle/>
          <a:p>
            <a:pPr algn="ctr"/>
            <a:r>
              <a:rPr lang="en-US" dirty="0">
                <a:solidFill>
                  <a:schemeClr val="accent2"/>
                </a:solidFill>
              </a:rPr>
              <a:t>5. Email and/or Post </a:t>
            </a:r>
          </a:p>
          <a:p>
            <a:pPr algn="ctr"/>
            <a:r>
              <a:rPr lang="en-US" dirty="0">
                <a:solidFill>
                  <a:schemeClr val="accent2"/>
                </a:solidFill>
              </a:rPr>
              <a:t>in Skyward</a:t>
            </a:r>
          </a:p>
        </p:txBody>
      </p:sp>
      <p:sp>
        <p:nvSpPr>
          <p:cNvPr id="13" name="TextBox 12"/>
          <p:cNvSpPr txBox="1"/>
          <p:nvPr/>
        </p:nvSpPr>
        <p:spPr>
          <a:xfrm>
            <a:off x="6670937" y="5429157"/>
            <a:ext cx="2040943" cy="369332"/>
          </a:xfrm>
          <a:prstGeom prst="rect">
            <a:avLst/>
          </a:prstGeom>
          <a:solidFill>
            <a:schemeClr val="accent5">
              <a:lumMod val="20000"/>
              <a:lumOff val="80000"/>
            </a:schemeClr>
          </a:solidFill>
        </p:spPr>
        <p:txBody>
          <a:bodyPr wrap="none" rtlCol="0">
            <a:spAutoFit/>
          </a:bodyPr>
          <a:lstStyle/>
          <a:p>
            <a:r>
              <a:rPr lang="en-US" dirty="0">
                <a:solidFill>
                  <a:schemeClr val="accent2"/>
                </a:solidFill>
              </a:rPr>
              <a:t>7. Select Classes</a:t>
            </a:r>
          </a:p>
        </p:txBody>
      </p:sp>
      <p:sp>
        <p:nvSpPr>
          <p:cNvPr id="14" name="TextBox 13"/>
          <p:cNvSpPr txBox="1"/>
          <p:nvPr/>
        </p:nvSpPr>
        <p:spPr>
          <a:xfrm>
            <a:off x="6711839" y="4690461"/>
            <a:ext cx="2111475" cy="369332"/>
          </a:xfrm>
          <a:prstGeom prst="rect">
            <a:avLst/>
          </a:prstGeom>
          <a:solidFill>
            <a:schemeClr val="accent5">
              <a:lumMod val="20000"/>
              <a:lumOff val="80000"/>
            </a:schemeClr>
          </a:solidFill>
        </p:spPr>
        <p:txBody>
          <a:bodyPr wrap="none" rtlCol="0">
            <a:spAutoFit/>
          </a:bodyPr>
          <a:lstStyle/>
          <a:p>
            <a:r>
              <a:rPr lang="en-US" dirty="0">
                <a:solidFill>
                  <a:schemeClr val="accent2"/>
                </a:solidFill>
              </a:rPr>
              <a:t>6. Include Others</a:t>
            </a:r>
          </a:p>
        </p:txBody>
      </p:sp>
      <p:sp>
        <p:nvSpPr>
          <p:cNvPr id="15" name="TextBox 14"/>
          <p:cNvSpPr txBox="1"/>
          <p:nvPr/>
        </p:nvSpPr>
        <p:spPr>
          <a:xfrm>
            <a:off x="6840494" y="6074059"/>
            <a:ext cx="979755" cy="369332"/>
          </a:xfrm>
          <a:prstGeom prst="rect">
            <a:avLst/>
          </a:prstGeom>
          <a:solidFill>
            <a:schemeClr val="accent5">
              <a:lumMod val="20000"/>
              <a:lumOff val="80000"/>
            </a:schemeClr>
          </a:solidFill>
        </p:spPr>
        <p:txBody>
          <a:bodyPr wrap="none" rtlCol="0">
            <a:spAutoFit/>
          </a:bodyPr>
          <a:lstStyle/>
          <a:p>
            <a:r>
              <a:rPr lang="en-US" dirty="0">
                <a:solidFill>
                  <a:schemeClr val="accent2"/>
                </a:solidFill>
              </a:rPr>
              <a:t>8. Save</a:t>
            </a:r>
          </a:p>
        </p:txBody>
      </p:sp>
      <p:cxnSp>
        <p:nvCxnSpPr>
          <p:cNvPr id="17" name="Straight Arrow Connector 16"/>
          <p:cNvCxnSpPr/>
          <p:nvPr/>
        </p:nvCxnSpPr>
        <p:spPr>
          <a:xfrm flipH="1" flipV="1">
            <a:off x="1981202" y="1460193"/>
            <a:ext cx="4689062" cy="736101"/>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8" name="Straight Arrow Connector 17"/>
          <p:cNvCxnSpPr/>
          <p:nvPr/>
        </p:nvCxnSpPr>
        <p:spPr>
          <a:xfrm flipH="1" flipV="1">
            <a:off x="2695471" y="1942084"/>
            <a:ext cx="3974793" cy="310809"/>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0" name="Straight Arrow Connector 19"/>
          <p:cNvCxnSpPr/>
          <p:nvPr/>
        </p:nvCxnSpPr>
        <p:spPr>
          <a:xfrm flipH="1" flipV="1">
            <a:off x="5334000" y="1687932"/>
            <a:ext cx="1339635" cy="135953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p:cNvCxnSpPr/>
          <p:nvPr/>
        </p:nvCxnSpPr>
        <p:spPr>
          <a:xfrm flipH="1" flipV="1">
            <a:off x="1752600" y="2703781"/>
            <a:ext cx="4646405" cy="1227599"/>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2" name="Straight Arrow Connector 21"/>
          <p:cNvCxnSpPr/>
          <p:nvPr/>
        </p:nvCxnSpPr>
        <p:spPr>
          <a:xfrm flipH="1" flipV="1">
            <a:off x="2624043" y="3668297"/>
            <a:ext cx="3775337" cy="452392"/>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3" name="Straight Arrow Connector 22"/>
          <p:cNvCxnSpPr/>
          <p:nvPr/>
        </p:nvCxnSpPr>
        <p:spPr>
          <a:xfrm flipH="1" flipV="1">
            <a:off x="1828800" y="4070325"/>
            <a:ext cx="4851245" cy="78469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4" name="Straight Arrow Connector 23"/>
          <p:cNvCxnSpPr/>
          <p:nvPr/>
        </p:nvCxnSpPr>
        <p:spPr>
          <a:xfrm flipH="1" flipV="1">
            <a:off x="685800" y="5197195"/>
            <a:ext cx="5984464" cy="41896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1" name="Straight Arrow Connector 30"/>
          <p:cNvCxnSpPr/>
          <p:nvPr/>
        </p:nvCxnSpPr>
        <p:spPr>
          <a:xfrm flipH="1" flipV="1">
            <a:off x="5257800" y="1474884"/>
            <a:ext cx="1543584" cy="482537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90542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667" r="60127" b="50000"/>
          <a:stretch/>
        </p:blipFill>
        <p:spPr>
          <a:xfrm>
            <a:off x="159643" y="1530805"/>
            <a:ext cx="3645957" cy="2819400"/>
          </a:xfrm>
          <a:prstGeom prst="rect">
            <a:avLst/>
          </a:prstGeom>
        </p:spPr>
      </p:pic>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t="667" r="60127" b="50000"/>
          <a:stretch/>
        </p:blipFill>
        <p:spPr>
          <a:xfrm>
            <a:off x="169293" y="1554907"/>
            <a:ext cx="3645957" cy="2819400"/>
          </a:xfrm>
          <a:prstGeom prst="rect">
            <a:avLst/>
          </a:prstGeom>
        </p:spPr>
      </p:pic>
      <p:sp>
        <p:nvSpPr>
          <p:cNvPr id="2" name="Title 1"/>
          <p:cNvSpPr>
            <a:spLocks noGrp="1"/>
          </p:cNvSpPr>
          <p:nvPr>
            <p:ph type="title"/>
          </p:nvPr>
        </p:nvSpPr>
        <p:spPr>
          <a:xfrm>
            <a:off x="457200" y="106944"/>
            <a:ext cx="8229600" cy="868362"/>
          </a:xfrm>
        </p:spPr>
        <p:txBody>
          <a:bodyPr>
            <a:normAutofit fontScale="90000"/>
          </a:bodyPr>
          <a:lstStyle/>
          <a:p>
            <a:pPr algn="ctr"/>
            <a:r>
              <a:rPr lang="en-US" dirty="0"/>
              <a:t>Communication</a:t>
            </a:r>
            <a:br>
              <a:rPr lang="en-US" dirty="0"/>
            </a:br>
            <a:r>
              <a:rPr lang="en-US" sz="1800" dirty="0"/>
              <a:t>Adding Attachments</a:t>
            </a:r>
          </a:p>
        </p:txBody>
      </p:sp>
      <p:sp>
        <p:nvSpPr>
          <p:cNvPr id="7" name="TextBox 6"/>
          <p:cNvSpPr txBox="1"/>
          <p:nvPr/>
        </p:nvSpPr>
        <p:spPr>
          <a:xfrm>
            <a:off x="564890" y="992145"/>
            <a:ext cx="6925294" cy="369332"/>
          </a:xfrm>
          <a:prstGeom prst="rect">
            <a:avLst/>
          </a:prstGeom>
          <a:solidFill>
            <a:schemeClr val="accent5">
              <a:lumMod val="20000"/>
              <a:lumOff val="80000"/>
            </a:schemeClr>
          </a:solidFill>
        </p:spPr>
        <p:txBody>
          <a:bodyPr wrap="none" rtlCol="0">
            <a:spAutoFit/>
          </a:bodyPr>
          <a:lstStyle/>
          <a:p>
            <a:r>
              <a:rPr lang="en-US" dirty="0">
                <a:solidFill>
                  <a:schemeClr val="accent2"/>
                </a:solidFill>
              </a:rPr>
              <a:t>1. After selecting </a:t>
            </a:r>
            <a:r>
              <a:rPr lang="en-US" dirty="0">
                <a:solidFill>
                  <a:srgbClr val="FFFF00"/>
                </a:solidFill>
              </a:rPr>
              <a:t>Attach</a:t>
            </a:r>
            <a:r>
              <a:rPr lang="en-US" dirty="0">
                <a:solidFill>
                  <a:schemeClr val="accent2"/>
                </a:solidFill>
              </a:rPr>
              <a:t> from previous slide this will appear</a:t>
            </a:r>
          </a:p>
        </p:txBody>
      </p:sp>
      <p:sp>
        <p:nvSpPr>
          <p:cNvPr id="8" name="TextBox 7"/>
          <p:cNvSpPr txBox="1"/>
          <p:nvPr/>
        </p:nvSpPr>
        <p:spPr>
          <a:xfrm>
            <a:off x="228600" y="4594118"/>
            <a:ext cx="1768433" cy="369332"/>
          </a:xfrm>
          <a:prstGeom prst="rect">
            <a:avLst/>
          </a:prstGeom>
          <a:solidFill>
            <a:schemeClr val="accent5">
              <a:lumMod val="20000"/>
              <a:lumOff val="80000"/>
            </a:schemeClr>
          </a:solidFill>
        </p:spPr>
        <p:txBody>
          <a:bodyPr wrap="none" rtlCol="0">
            <a:spAutoFit/>
          </a:bodyPr>
          <a:lstStyle/>
          <a:p>
            <a:r>
              <a:rPr lang="en-US" dirty="0">
                <a:solidFill>
                  <a:schemeClr val="accent2"/>
                </a:solidFill>
              </a:rPr>
              <a:t>2. Choose File</a:t>
            </a:r>
          </a:p>
        </p:txBody>
      </p:sp>
      <p:cxnSp>
        <p:nvCxnSpPr>
          <p:cNvPr id="6" name="Straight Arrow Connector 5"/>
          <p:cNvCxnSpPr/>
          <p:nvPr/>
        </p:nvCxnSpPr>
        <p:spPr>
          <a:xfrm flipH="1">
            <a:off x="2133600" y="1378316"/>
            <a:ext cx="578734" cy="549705"/>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838200" y="4178953"/>
            <a:ext cx="0" cy="388784"/>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59452" b="49847"/>
          <a:stretch/>
        </p:blipFill>
        <p:spPr>
          <a:xfrm>
            <a:off x="4800600" y="1378316"/>
            <a:ext cx="3707689" cy="286626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59167" b="50000"/>
          <a:stretch/>
        </p:blipFill>
        <p:spPr>
          <a:xfrm>
            <a:off x="2169324" y="4647589"/>
            <a:ext cx="2725184" cy="208560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70833" b="79333"/>
          <a:stretch/>
        </p:blipFill>
        <p:spPr>
          <a:xfrm>
            <a:off x="5181600" y="4963450"/>
            <a:ext cx="2667000" cy="1181100"/>
          </a:xfrm>
          <a:prstGeom prst="rect">
            <a:avLst/>
          </a:prstGeom>
        </p:spPr>
      </p:pic>
      <p:sp>
        <p:nvSpPr>
          <p:cNvPr id="22" name="TextBox 21"/>
          <p:cNvSpPr txBox="1"/>
          <p:nvPr/>
        </p:nvSpPr>
        <p:spPr>
          <a:xfrm>
            <a:off x="5715000" y="4178953"/>
            <a:ext cx="3175869" cy="646331"/>
          </a:xfrm>
          <a:prstGeom prst="rect">
            <a:avLst/>
          </a:prstGeom>
          <a:solidFill>
            <a:schemeClr val="accent5">
              <a:lumMod val="20000"/>
              <a:lumOff val="80000"/>
            </a:schemeClr>
          </a:solidFill>
        </p:spPr>
        <p:txBody>
          <a:bodyPr wrap="none" rtlCol="0">
            <a:spAutoFit/>
          </a:bodyPr>
          <a:lstStyle/>
          <a:p>
            <a:pPr algn="ctr"/>
            <a:r>
              <a:rPr lang="en-US" dirty="0">
                <a:solidFill>
                  <a:schemeClr val="accent2"/>
                </a:solidFill>
              </a:rPr>
              <a:t>3. Locate File and select it </a:t>
            </a:r>
          </a:p>
          <a:p>
            <a:pPr algn="ctr"/>
            <a:r>
              <a:rPr lang="en-US" dirty="0">
                <a:solidFill>
                  <a:schemeClr val="accent2"/>
                </a:solidFill>
              </a:rPr>
              <a:t>and it will appear here</a:t>
            </a:r>
          </a:p>
        </p:txBody>
      </p:sp>
      <p:sp>
        <p:nvSpPr>
          <p:cNvPr id="23" name="TextBox 22"/>
          <p:cNvSpPr txBox="1"/>
          <p:nvPr/>
        </p:nvSpPr>
        <p:spPr>
          <a:xfrm>
            <a:off x="169293" y="5728411"/>
            <a:ext cx="3185488" cy="369332"/>
          </a:xfrm>
          <a:prstGeom prst="rect">
            <a:avLst/>
          </a:prstGeom>
          <a:solidFill>
            <a:schemeClr val="accent5">
              <a:lumMod val="20000"/>
              <a:lumOff val="80000"/>
            </a:schemeClr>
          </a:solidFill>
        </p:spPr>
        <p:txBody>
          <a:bodyPr wrap="none" rtlCol="0">
            <a:spAutoFit/>
          </a:bodyPr>
          <a:lstStyle/>
          <a:p>
            <a:pPr algn="ctr"/>
            <a:r>
              <a:rPr lang="en-US" dirty="0">
                <a:solidFill>
                  <a:schemeClr val="accent2"/>
                </a:solidFill>
              </a:rPr>
              <a:t>4.</a:t>
            </a:r>
            <a:r>
              <a:rPr lang="en-US" dirty="0">
                <a:solidFill>
                  <a:srgbClr val="FFFF00"/>
                </a:solidFill>
              </a:rPr>
              <a:t> Upload </a:t>
            </a:r>
            <a:r>
              <a:rPr lang="en-US" dirty="0">
                <a:solidFill>
                  <a:schemeClr val="accent2"/>
                </a:solidFill>
              </a:rPr>
              <a:t>and </a:t>
            </a:r>
            <a:r>
              <a:rPr lang="en-US" dirty="0">
                <a:solidFill>
                  <a:srgbClr val="FFFF00"/>
                </a:solidFill>
              </a:rPr>
              <a:t>Save</a:t>
            </a:r>
            <a:r>
              <a:rPr lang="en-US" dirty="0">
                <a:solidFill>
                  <a:schemeClr val="accent2"/>
                </a:solidFill>
              </a:rPr>
              <a:t> the file</a:t>
            </a:r>
          </a:p>
        </p:txBody>
      </p:sp>
      <p:sp>
        <p:nvSpPr>
          <p:cNvPr id="24" name="TextBox 23"/>
          <p:cNvSpPr txBox="1"/>
          <p:nvPr/>
        </p:nvSpPr>
        <p:spPr>
          <a:xfrm>
            <a:off x="5038746" y="6144550"/>
            <a:ext cx="3903633" cy="646331"/>
          </a:xfrm>
          <a:prstGeom prst="rect">
            <a:avLst/>
          </a:prstGeom>
          <a:solidFill>
            <a:schemeClr val="accent5">
              <a:lumMod val="20000"/>
              <a:lumOff val="80000"/>
            </a:schemeClr>
          </a:solidFill>
        </p:spPr>
        <p:txBody>
          <a:bodyPr wrap="none" rtlCol="0">
            <a:spAutoFit/>
          </a:bodyPr>
          <a:lstStyle/>
          <a:p>
            <a:pPr algn="ctr"/>
            <a:r>
              <a:rPr lang="en-US" dirty="0">
                <a:solidFill>
                  <a:schemeClr val="accent2"/>
                </a:solidFill>
              </a:rPr>
              <a:t>5. You did it correctly when this </a:t>
            </a:r>
          </a:p>
          <a:p>
            <a:pPr algn="ctr"/>
            <a:r>
              <a:rPr lang="en-US" dirty="0">
                <a:solidFill>
                  <a:schemeClr val="accent2"/>
                </a:solidFill>
              </a:rPr>
              <a:t>appears on main Message Screen</a:t>
            </a:r>
          </a:p>
        </p:txBody>
      </p:sp>
      <p:cxnSp>
        <p:nvCxnSpPr>
          <p:cNvPr id="25" name="Straight Arrow Connector 24"/>
          <p:cNvCxnSpPr/>
          <p:nvPr/>
        </p:nvCxnSpPr>
        <p:spPr>
          <a:xfrm>
            <a:off x="1219200" y="6016766"/>
            <a:ext cx="3048000" cy="536434"/>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169324" y="5181600"/>
            <a:ext cx="2097876" cy="508789"/>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934200" y="5755766"/>
            <a:ext cx="0" cy="388784"/>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28" name="Straight Arrow Connector 27"/>
          <p:cNvCxnSpPr/>
          <p:nvPr/>
        </p:nvCxnSpPr>
        <p:spPr>
          <a:xfrm flipV="1">
            <a:off x="6858000" y="3984561"/>
            <a:ext cx="0" cy="388784"/>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790365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59980">
              <a:srgbClr val="C6F2F7"/>
            </a:gs>
            <a:gs pos="0">
              <a:schemeClr val="bg2">
                <a:tint val="55000"/>
                <a:satMod val="300000"/>
              </a:schemeClr>
            </a:gs>
            <a:gs pos="40000">
              <a:schemeClr val="bg2">
                <a:tint val="65000"/>
                <a:satMod val="300000"/>
              </a:schemeClr>
            </a:gs>
            <a:gs pos="100000">
              <a:schemeClr val="bg2">
                <a:shade val="65000"/>
                <a:satMod val="300000"/>
              </a:schemeClr>
            </a:gs>
          </a:gsLst>
          <a:path path="circle">
            <a:fillToRect l="65000" b="98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68362"/>
          </a:xfrm>
        </p:spPr>
        <p:txBody>
          <a:bodyPr>
            <a:normAutofit fontScale="90000"/>
          </a:bodyPr>
          <a:lstStyle/>
          <a:p>
            <a:pPr algn="ctr"/>
            <a:r>
              <a:rPr lang="en-US" dirty="0"/>
              <a:t>Communication</a:t>
            </a:r>
            <a:br>
              <a:rPr lang="en-US" dirty="0"/>
            </a:br>
            <a:r>
              <a:rPr lang="en-US" sz="1800" dirty="0"/>
              <a:t>Guidelines to Consider</a:t>
            </a:r>
          </a:p>
        </p:txBody>
      </p:sp>
      <p:sp>
        <p:nvSpPr>
          <p:cNvPr id="19" name="Title 1"/>
          <p:cNvSpPr txBox="1">
            <a:spLocks/>
          </p:cNvSpPr>
          <p:nvPr/>
        </p:nvSpPr>
        <p:spPr>
          <a:xfrm>
            <a:off x="533400" y="2133600"/>
            <a:ext cx="8305800" cy="792162"/>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514350" indent="-514350" algn="ctr">
              <a:buAutoNum type="arabicPeriod"/>
            </a:pPr>
            <a:endParaRPr lang="en-US" sz="2800" dirty="0"/>
          </a:p>
          <a:p>
            <a:pPr marL="514350" indent="-514350" algn="ctr">
              <a:buAutoNum type="arabicPeriod"/>
            </a:pPr>
            <a:endParaRPr lang="en-US" sz="2800" dirty="0"/>
          </a:p>
          <a:p>
            <a:pPr marL="514350" indent="-514350" algn="ctr">
              <a:buAutoNum type="arabicPeriod"/>
            </a:pPr>
            <a:endParaRPr lang="en-US" sz="2800" dirty="0"/>
          </a:p>
          <a:p>
            <a:pPr marL="514350" indent="-514350" algn="ctr">
              <a:buAutoNum type="arabicPeriod"/>
            </a:pPr>
            <a:endParaRPr lang="en-US" sz="2800" dirty="0"/>
          </a:p>
          <a:p>
            <a:pPr marL="514350" indent="-514350" algn="ctr">
              <a:buAutoNum type="arabicPeriod"/>
            </a:pPr>
            <a:endParaRPr lang="en-US" sz="2800" dirty="0"/>
          </a:p>
          <a:p>
            <a:pPr marL="514350" indent="-514350">
              <a:buAutoNum type="arabicPeriod"/>
            </a:pPr>
            <a:r>
              <a:rPr lang="en-US" sz="2800" dirty="0"/>
              <a:t>Communicate Early but not too Often at the start of the school</a:t>
            </a:r>
          </a:p>
          <a:p>
            <a:pPr marL="514350" indent="-514350">
              <a:buAutoNum type="arabicPeriod"/>
            </a:pPr>
            <a:r>
              <a:rPr lang="en-US" sz="2800" dirty="0"/>
              <a:t>Don</a:t>
            </a:r>
            <a:r>
              <a:rPr lang="mr-IN" sz="2800" dirty="0"/>
              <a:t>’</a:t>
            </a:r>
            <a:r>
              <a:rPr lang="en-US" sz="2800" dirty="0"/>
              <a:t>t Over Communicate</a:t>
            </a:r>
          </a:p>
          <a:p>
            <a:pPr marL="514350" indent="-514350">
              <a:buAutoNum type="arabicPeriod"/>
            </a:pPr>
            <a:r>
              <a:rPr lang="en-US" sz="2800" dirty="0"/>
              <a:t>Sending Reviews and Project Directions as a “Heads Up” results in (better) student prep and happier parents </a:t>
            </a:r>
            <a:r>
              <a:rPr lang="en-US" sz="1600" dirty="0"/>
              <a:t>(Yes, 100% happy parents is a myth)</a:t>
            </a:r>
          </a:p>
          <a:p>
            <a:pPr marL="514350" indent="-514350">
              <a:buAutoNum type="arabicPeriod"/>
            </a:pPr>
            <a:r>
              <a:rPr lang="en-US" sz="2800" dirty="0"/>
              <a:t>Great way to send items to students so they have back up copies and reminders</a:t>
            </a:r>
          </a:p>
          <a:p>
            <a:pPr marL="514350" indent="-514350">
              <a:buAutoNum type="arabicPeriod"/>
            </a:pPr>
            <a:r>
              <a:rPr lang="en-US" sz="2800" dirty="0"/>
              <a:t>You can send progress reports as needed</a:t>
            </a:r>
          </a:p>
        </p:txBody>
      </p:sp>
      <p:pic>
        <p:nvPicPr>
          <p:cNvPr id="3" name="Picture 2"/>
          <p:cNvPicPr>
            <a:picLocks noChangeAspect="1"/>
          </p:cNvPicPr>
          <p:nvPr/>
        </p:nvPicPr>
        <p:blipFill>
          <a:blip r:embed="rId2">
            <a:alphaModFix/>
          </a:blip>
          <a:stretch>
            <a:fillRect/>
          </a:stretch>
        </p:blipFill>
        <p:spPr>
          <a:xfrm>
            <a:off x="6781800" y="457200"/>
            <a:ext cx="1592815" cy="877888"/>
          </a:xfrm>
          <a:prstGeom prst="rect">
            <a:avLst/>
          </a:prstGeom>
          <a:solidFill>
            <a:schemeClr val="accent1">
              <a:lumMod val="40000"/>
              <a:lumOff val="60000"/>
              <a:alpha val="55000"/>
            </a:schemeClr>
          </a:solidFill>
        </p:spPr>
      </p:pic>
    </p:spTree>
    <p:extLst>
      <p:ext uri="{BB962C8B-B14F-4D97-AF65-F5344CB8AC3E}">
        <p14:creationId xmlns:p14="http://schemas.microsoft.com/office/powerpoint/2010/main" val="331812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44"/>
            <a:ext cx="8229600" cy="868362"/>
          </a:xfrm>
        </p:spPr>
        <p:txBody>
          <a:bodyPr>
            <a:normAutofit/>
          </a:bodyPr>
          <a:lstStyle/>
          <a:p>
            <a:pPr algn="ctr"/>
            <a:r>
              <a:rPr lang="en-US" dirty="0"/>
              <a:t>Online Assignments &amp; Tests</a:t>
            </a:r>
            <a:endParaRPr lang="en-US" sz="18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2258" t="28666" r="25000" b="18001"/>
          <a:stretch/>
        </p:blipFill>
        <p:spPr>
          <a:xfrm>
            <a:off x="609600" y="975306"/>
            <a:ext cx="3124200" cy="2357887"/>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2500" t="28666" r="25000" b="18000"/>
          <a:stretch/>
        </p:blipFill>
        <p:spPr>
          <a:xfrm>
            <a:off x="4808692" y="938218"/>
            <a:ext cx="2819400" cy="2211294"/>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2964" t="28666" r="25369" b="19737"/>
          <a:stretch/>
        </p:blipFill>
        <p:spPr>
          <a:xfrm>
            <a:off x="612984" y="3733800"/>
            <a:ext cx="3120816" cy="2415381"/>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2500" t="28666" r="25000" b="19333"/>
          <a:stretch/>
        </p:blipFill>
        <p:spPr>
          <a:xfrm>
            <a:off x="4724400" y="3531790"/>
            <a:ext cx="3288323" cy="2514600"/>
          </a:xfrm>
          <a:prstGeom prst="rect">
            <a:avLst/>
          </a:prstGeom>
        </p:spPr>
      </p:pic>
      <p:sp>
        <p:nvSpPr>
          <p:cNvPr id="10" name="TextBox 9"/>
          <p:cNvSpPr txBox="1"/>
          <p:nvPr/>
        </p:nvSpPr>
        <p:spPr>
          <a:xfrm>
            <a:off x="457200" y="3010277"/>
            <a:ext cx="3397084" cy="523220"/>
          </a:xfrm>
          <a:prstGeom prst="rect">
            <a:avLst/>
          </a:prstGeom>
          <a:solidFill>
            <a:schemeClr val="accent5">
              <a:lumMod val="20000"/>
              <a:lumOff val="80000"/>
            </a:schemeClr>
          </a:solidFill>
        </p:spPr>
        <p:txBody>
          <a:bodyPr wrap="none" rtlCol="0">
            <a:spAutoFit/>
          </a:bodyPr>
          <a:lstStyle/>
          <a:p>
            <a:pPr marL="342900" indent="-342900" algn="ctr">
              <a:buAutoNum type="arabicPeriod"/>
            </a:pPr>
            <a:r>
              <a:rPr lang="en-US" sz="1400" dirty="0">
                <a:solidFill>
                  <a:schemeClr val="accent2"/>
                </a:solidFill>
              </a:rPr>
              <a:t>I have an entire slideshow about </a:t>
            </a:r>
          </a:p>
          <a:p>
            <a:pPr algn="ctr"/>
            <a:r>
              <a:rPr lang="en-US" sz="1400" dirty="0">
                <a:solidFill>
                  <a:schemeClr val="accent2"/>
                </a:solidFill>
              </a:rPr>
              <a:t>creating online assignments</a:t>
            </a:r>
          </a:p>
        </p:txBody>
      </p:sp>
      <p:sp>
        <p:nvSpPr>
          <p:cNvPr id="11" name="TextBox 10"/>
          <p:cNvSpPr txBox="1"/>
          <p:nvPr/>
        </p:nvSpPr>
        <p:spPr>
          <a:xfrm>
            <a:off x="2831609" y="5630874"/>
            <a:ext cx="2962671" cy="307777"/>
          </a:xfrm>
          <a:prstGeom prst="rect">
            <a:avLst/>
          </a:prstGeom>
          <a:solidFill>
            <a:schemeClr val="accent5">
              <a:lumMod val="20000"/>
              <a:lumOff val="80000"/>
            </a:schemeClr>
          </a:solidFill>
        </p:spPr>
        <p:txBody>
          <a:bodyPr wrap="none" rtlCol="0">
            <a:spAutoFit/>
          </a:bodyPr>
          <a:lstStyle/>
          <a:p>
            <a:pPr algn="ctr"/>
            <a:r>
              <a:rPr lang="en-US" sz="1400" dirty="0">
                <a:solidFill>
                  <a:schemeClr val="accent2"/>
                </a:solidFill>
              </a:rPr>
              <a:t>3. It also includes student views</a:t>
            </a:r>
          </a:p>
        </p:txBody>
      </p:sp>
      <p:sp>
        <p:nvSpPr>
          <p:cNvPr id="12" name="TextBox 11"/>
          <p:cNvSpPr txBox="1"/>
          <p:nvPr/>
        </p:nvSpPr>
        <p:spPr>
          <a:xfrm>
            <a:off x="4976953" y="3156878"/>
            <a:ext cx="2704587" cy="307777"/>
          </a:xfrm>
          <a:prstGeom prst="rect">
            <a:avLst/>
          </a:prstGeom>
          <a:solidFill>
            <a:schemeClr val="accent5">
              <a:lumMod val="20000"/>
              <a:lumOff val="80000"/>
            </a:schemeClr>
          </a:solidFill>
        </p:spPr>
        <p:txBody>
          <a:bodyPr wrap="none" rtlCol="0">
            <a:spAutoFit/>
          </a:bodyPr>
          <a:lstStyle/>
          <a:p>
            <a:pPr algn="ctr"/>
            <a:r>
              <a:rPr lang="en-US" sz="1400" dirty="0">
                <a:solidFill>
                  <a:schemeClr val="accent2"/>
                </a:solidFill>
              </a:rPr>
              <a:t>2. It has many arrows as well</a:t>
            </a:r>
          </a:p>
        </p:txBody>
      </p:sp>
      <p:sp>
        <p:nvSpPr>
          <p:cNvPr id="13" name="TextBox 12"/>
          <p:cNvSpPr txBox="1"/>
          <p:nvPr/>
        </p:nvSpPr>
        <p:spPr>
          <a:xfrm>
            <a:off x="468267" y="6178068"/>
            <a:ext cx="8512267" cy="307777"/>
          </a:xfrm>
          <a:prstGeom prst="rect">
            <a:avLst/>
          </a:prstGeom>
          <a:solidFill>
            <a:schemeClr val="accent5">
              <a:lumMod val="20000"/>
              <a:lumOff val="80000"/>
            </a:schemeClr>
          </a:solidFill>
        </p:spPr>
        <p:txBody>
          <a:bodyPr wrap="none" rtlCol="0">
            <a:spAutoFit/>
          </a:bodyPr>
          <a:lstStyle/>
          <a:p>
            <a:pPr algn="ctr"/>
            <a:r>
              <a:rPr lang="en-US" sz="1400" dirty="0">
                <a:solidFill>
                  <a:schemeClr val="accent2"/>
                </a:solidFill>
              </a:rPr>
              <a:t>4. It is located at </a:t>
            </a:r>
            <a:r>
              <a:rPr lang="en-US" sz="1400" dirty="0">
                <a:solidFill>
                  <a:schemeClr val="accent2"/>
                </a:solidFill>
                <a:hlinkClick r:id="rId6"/>
              </a:rPr>
              <a:t>http://wrmsrvickers.weebly.com/tsug-2017.html</a:t>
            </a:r>
            <a:r>
              <a:rPr lang="en-US" sz="1400" dirty="0">
                <a:solidFill>
                  <a:schemeClr val="accent2"/>
                </a:solidFill>
              </a:rPr>
              <a:t> to download and look over. </a:t>
            </a:r>
          </a:p>
        </p:txBody>
      </p:sp>
      <p:cxnSp>
        <p:nvCxnSpPr>
          <p:cNvPr id="17" name="Straight Arrow Connector 16"/>
          <p:cNvCxnSpPr/>
          <p:nvPr/>
        </p:nvCxnSpPr>
        <p:spPr>
          <a:xfrm flipV="1">
            <a:off x="5721903" y="5616430"/>
            <a:ext cx="942493" cy="18067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8" name="Straight Arrow Connector 17"/>
          <p:cNvCxnSpPr/>
          <p:nvPr/>
        </p:nvCxnSpPr>
        <p:spPr>
          <a:xfrm flipH="1" flipV="1">
            <a:off x="3046078" y="5044553"/>
            <a:ext cx="228600" cy="57187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0" name="Straight Arrow Connector 19"/>
          <p:cNvCxnSpPr/>
          <p:nvPr/>
        </p:nvCxnSpPr>
        <p:spPr>
          <a:xfrm flipV="1">
            <a:off x="5037292" y="2712951"/>
            <a:ext cx="639608" cy="51718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2" name="Straight Arrow Connector 21"/>
          <p:cNvCxnSpPr/>
          <p:nvPr/>
        </p:nvCxnSpPr>
        <p:spPr>
          <a:xfrm flipH="1" flipV="1">
            <a:off x="3486420" y="2484921"/>
            <a:ext cx="228600" cy="57187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904825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pPr algn="ctr"/>
            <a:r>
              <a:rPr lang="en-US" dirty="0"/>
              <a:t>And it Also Does Grades!</a:t>
            </a:r>
          </a:p>
        </p:txBody>
      </p:sp>
      <p:grpSp>
        <p:nvGrpSpPr>
          <p:cNvPr id="6" name="Group 5"/>
          <p:cNvGrpSpPr/>
          <p:nvPr/>
        </p:nvGrpSpPr>
        <p:grpSpPr>
          <a:xfrm>
            <a:off x="76200" y="983335"/>
            <a:ext cx="8305800" cy="4750805"/>
            <a:chOff x="9441" y="990600"/>
            <a:chExt cx="9144000" cy="5460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1" y="990600"/>
              <a:ext cx="9144000" cy="5460000"/>
            </a:xfrm>
            <a:prstGeom prst="rect">
              <a:avLst/>
            </a:prstGeom>
          </p:spPr>
        </p:pic>
        <p:sp>
          <p:nvSpPr>
            <p:cNvPr id="17" name="Rectangle 16"/>
            <p:cNvSpPr/>
            <p:nvPr/>
          </p:nvSpPr>
          <p:spPr>
            <a:xfrm>
              <a:off x="838200" y="3048000"/>
              <a:ext cx="2590800" cy="289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828989" y="5681099"/>
            <a:ext cx="2183396" cy="369332"/>
          </a:xfrm>
          <a:prstGeom prst="rect">
            <a:avLst/>
          </a:prstGeom>
          <a:solidFill>
            <a:schemeClr val="accent5">
              <a:lumMod val="20000"/>
              <a:lumOff val="80000"/>
            </a:schemeClr>
          </a:solidFill>
        </p:spPr>
        <p:txBody>
          <a:bodyPr wrap="square" rtlCol="0">
            <a:spAutoFit/>
          </a:bodyPr>
          <a:lstStyle/>
          <a:p>
            <a:pPr algn="ctr"/>
            <a:r>
              <a:rPr lang="en-US" dirty="0">
                <a:solidFill>
                  <a:schemeClr val="accent2"/>
                </a:solidFill>
              </a:rPr>
              <a:t>Quick Scoring</a:t>
            </a:r>
            <a:endParaRPr lang="en-US" sz="1000" dirty="0">
              <a:solidFill>
                <a:schemeClr val="accent2"/>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9167" t="16667" r="19166"/>
          <a:stretch/>
        </p:blipFill>
        <p:spPr>
          <a:xfrm>
            <a:off x="3748989" y="3276600"/>
            <a:ext cx="5176301" cy="3344621"/>
          </a:xfrm>
          <a:prstGeom prst="rect">
            <a:avLst/>
          </a:prstGeom>
        </p:spPr>
      </p:pic>
      <p:cxnSp>
        <p:nvCxnSpPr>
          <p:cNvPr id="25" name="Straight Arrow Connector 24"/>
          <p:cNvCxnSpPr/>
          <p:nvPr/>
        </p:nvCxnSpPr>
        <p:spPr>
          <a:xfrm>
            <a:off x="7183872" y="2435908"/>
            <a:ext cx="152400" cy="166452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0" name="Straight Arrow Connector 19"/>
          <p:cNvCxnSpPr/>
          <p:nvPr/>
        </p:nvCxnSpPr>
        <p:spPr>
          <a:xfrm flipV="1">
            <a:off x="3028631" y="2435908"/>
            <a:ext cx="3893262" cy="328638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95686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pPr algn="ctr"/>
            <a:r>
              <a:rPr lang="en-US" dirty="0"/>
              <a:t>And it Also Does Grades!</a:t>
            </a:r>
            <a:br>
              <a:rPr lang="en-US" dirty="0"/>
            </a:br>
            <a:r>
              <a:rPr lang="en-US" sz="2000" dirty="0"/>
              <a:t>Guidelines to Consider</a:t>
            </a:r>
          </a:p>
        </p:txBody>
      </p:sp>
      <p:sp>
        <p:nvSpPr>
          <p:cNvPr id="7" name="Rectangle 6"/>
          <p:cNvSpPr/>
          <p:nvPr/>
        </p:nvSpPr>
        <p:spPr>
          <a:xfrm>
            <a:off x="609600" y="1143000"/>
            <a:ext cx="7162800" cy="3693319"/>
          </a:xfrm>
          <a:prstGeom prst="rect">
            <a:avLst/>
          </a:prstGeom>
        </p:spPr>
        <p:txBody>
          <a:bodyPr wrap="square">
            <a:spAutoFit/>
          </a:bodyPr>
          <a:lstStyle/>
          <a:p>
            <a:pPr>
              <a:buSzPts val="2800"/>
              <a:buChar char="•"/>
            </a:pPr>
            <a:r>
              <a:rPr lang="en-US" dirty="0">
                <a:solidFill>
                  <a:srgbClr val="000000"/>
                </a:solidFill>
                <a:cs typeface="+mj-cs"/>
              </a:rPr>
              <a:t>Remind Parents it is a Snap Shot and like a selfie that is quickly deleted, it may be worthless or shameful</a:t>
            </a:r>
          </a:p>
          <a:p>
            <a:pPr>
              <a:buSzPts val="2800"/>
              <a:buChar char="•"/>
            </a:pPr>
            <a:r>
              <a:rPr lang="en-US" dirty="0">
                <a:solidFill>
                  <a:srgbClr val="000000"/>
                </a:solidFill>
                <a:cs typeface="+mj-cs"/>
              </a:rPr>
              <a:t>Explain your unique grade book rituals </a:t>
            </a:r>
            <a:r>
              <a:rPr lang="mr-IN" dirty="0">
                <a:solidFill>
                  <a:srgbClr val="000000"/>
                </a:solidFill>
                <a:cs typeface="+mj-cs"/>
              </a:rPr>
              <a:t>–</a:t>
            </a:r>
            <a:r>
              <a:rPr lang="en-US" dirty="0">
                <a:solidFill>
                  <a:srgbClr val="000000"/>
                </a:solidFill>
                <a:cs typeface="+mj-cs"/>
              </a:rPr>
              <a:t> how often you post, what missing means, how much detail you include</a:t>
            </a:r>
          </a:p>
          <a:p>
            <a:pPr>
              <a:buSzPts val="2800"/>
              <a:buChar char="•"/>
            </a:pPr>
            <a:r>
              <a:rPr lang="en-US" dirty="0">
                <a:solidFill>
                  <a:srgbClr val="000000"/>
                </a:solidFill>
                <a:cs typeface="+mj-cs"/>
              </a:rPr>
              <a:t>Use fewer categories if possible</a:t>
            </a:r>
          </a:p>
          <a:p>
            <a:pPr>
              <a:buSzPts val="2800"/>
              <a:buChar char="•"/>
            </a:pPr>
            <a:r>
              <a:rPr lang="en-US" dirty="0">
                <a:solidFill>
                  <a:srgbClr val="000000"/>
                </a:solidFill>
                <a:cs typeface="+mj-cs"/>
              </a:rPr>
              <a:t>I write grades on paper and search for missing items before posting</a:t>
            </a:r>
          </a:p>
          <a:p>
            <a:pPr>
              <a:buSzPts val="2800"/>
              <a:buChar char="•"/>
            </a:pPr>
            <a:r>
              <a:rPr lang="en-US" dirty="0">
                <a:solidFill>
                  <a:srgbClr val="000000"/>
                </a:solidFill>
                <a:cs typeface="+mj-cs"/>
              </a:rPr>
              <a:t>Checking too often will can more stress on you and your child</a:t>
            </a:r>
            <a:r>
              <a:rPr lang="mr-IN" dirty="0">
                <a:solidFill>
                  <a:srgbClr val="000000"/>
                </a:solidFill>
              </a:rPr>
              <a:t> –</a:t>
            </a:r>
            <a:r>
              <a:rPr lang="en-US" dirty="0">
                <a:solidFill>
                  <a:srgbClr val="000000"/>
                </a:solidFill>
              </a:rPr>
              <a:t> I communicate this to parents/students </a:t>
            </a:r>
          </a:p>
          <a:p>
            <a:pPr>
              <a:buSzPts val="2800"/>
              <a:buChar char="•"/>
            </a:pPr>
            <a:r>
              <a:rPr lang="en-US" dirty="0">
                <a:solidFill>
                  <a:srgbClr val="000000"/>
                </a:solidFill>
                <a:cs typeface="+mj-cs"/>
              </a:rPr>
              <a:t>I tell parents to ask their child before emailing</a:t>
            </a:r>
          </a:p>
          <a:p>
            <a:pPr>
              <a:buSzPts val="2800"/>
              <a:buChar char="•"/>
            </a:pPr>
            <a:r>
              <a:rPr lang="en-US" dirty="0">
                <a:solidFill>
                  <a:srgbClr val="000000"/>
                </a:solidFill>
                <a:cs typeface="+mj-cs"/>
              </a:rPr>
              <a:t>If you grade and post a test right away </a:t>
            </a:r>
            <a:r>
              <a:rPr lang="mr-IN" dirty="0">
                <a:solidFill>
                  <a:srgbClr val="000000"/>
                </a:solidFill>
                <a:cs typeface="+mj-cs"/>
              </a:rPr>
              <a:t>–</a:t>
            </a:r>
            <a:r>
              <a:rPr lang="en-US" dirty="0">
                <a:solidFill>
                  <a:srgbClr val="000000"/>
                </a:solidFill>
                <a:cs typeface="+mj-cs"/>
              </a:rPr>
              <a:t> you will always be expected to do so </a:t>
            </a:r>
            <a:r>
              <a:rPr lang="mr-IN" dirty="0">
                <a:solidFill>
                  <a:srgbClr val="000000"/>
                </a:solidFill>
                <a:cs typeface="+mj-cs"/>
              </a:rPr>
              <a:t>–</a:t>
            </a:r>
            <a:r>
              <a:rPr lang="en-US" dirty="0">
                <a:solidFill>
                  <a:srgbClr val="000000"/>
                </a:solidFill>
                <a:cs typeface="+mj-cs"/>
              </a:rPr>
              <a:t> stress on you</a:t>
            </a:r>
          </a:p>
          <a:p>
            <a:pPr>
              <a:buSzPts val="2800"/>
              <a:buChar char="•"/>
            </a:pPr>
            <a:r>
              <a:rPr lang="en-US" dirty="0">
                <a:solidFill>
                  <a:srgbClr val="000000"/>
                </a:solidFill>
                <a:cs typeface="+mj-cs"/>
              </a:rPr>
              <a:t>Learn to love quick scoring for late grades</a:t>
            </a:r>
          </a:p>
        </p:txBody>
      </p:sp>
      <p:pic>
        <p:nvPicPr>
          <p:cNvPr id="8" name="Picture 7"/>
          <p:cNvPicPr>
            <a:picLocks noChangeAspect="1"/>
          </p:cNvPicPr>
          <p:nvPr/>
        </p:nvPicPr>
        <p:blipFill>
          <a:blip r:embed="rId2"/>
          <a:stretch>
            <a:fillRect/>
          </a:stretch>
        </p:blipFill>
        <p:spPr>
          <a:xfrm>
            <a:off x="6307922" y="4953000"/>
            <a:ext cx="2471756" cy="1844310"/>
          </a:xfrm>
          <a:prstGeom prst="rect">
            <a:avLst/>
          </a:prstGeom>
        </p:spPr>
      </p:pic>
      <p:pic>
        <p:nvPicPr>
          <p:cNvPr id="9" name="Picture 8"/>
          <p:cNvPicPr>
            <a:picLocks noChangeAspect="1"/>
          </p:cNvPicPr>
          <p:nvPr/>
        </p:nvPicPr>
        <p:blipFill>
          <a:blip r:embed="rId3"/>
          <a:stretch>
            <a:fillRect/>
          </a:stretch>
        </p:blipFill>
        <p:spPr>
          <a:xfrm>
            <a:off x="1981200" y="5274617"/>
            <a:ext cx="2851992" cy="1480842"/>
          </a:xfrm>
          <a:prstGeom prst="rect">
            <a:avLst/>
          </a:prstGeom>
        </p:spPr>
      </p:pic>
      <p:pic>
        <p:nvPicPr>
          <p:cNvPr id="10" name="Picture 9"/>
          <p:cNvPicPr>
            <a:picLocks noChangeAspect="1"/>
          </p:cNvPicPr>
          <p:nvPr/>
        </p:nvPicPr>
        <p:blipFill>
          <a:blip r:embed="rId4"/>
          <a:stretch>
            <a:fillRect/>
          </a:stretch>
        </p:blipFill>
        <p:spPr>
          <a:xfrm>
            <a:off x="7400413" y="990600"/>
            <a:ext cx="1524000" cy="1270000"/>
          </a:xfrm>
          <a:prstGeom prst="rect">
            <a:avLst/>
          </a:prstGeom>
        </p:spPr>
      </p:pic>
    </p:spTree>
    <p:extLst>
      <p:ext uri="{BB962C8B-B14F-4D97-AF65-F5344CB8AC3E}">
        <p14:creationId xmlns:p14="http://schemas.microsoft.com/office/powerpoint/2010/main" val="1044340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99873"/>
            <a:ext cx="8229600" cy="1143000"/>
          </a:xfrm>
        </p:spPr>
        <p:txBody>
          <a:bodyPr>
            <a:normAutofit/>
          </a:bodyPr>
          <a:lstStyle/>
          <a:p>
            <a:pPr algn="ctr"/>
            <a:r>
              <a:rPr lang="en-US" sz="4000" dirty="0"/>
              <a:t>Quick Roll Check!</a:t>
            </a:r>
          </a:p>
        </p:txBody>
      </p:sp>
      <p:sp>
        <p:nvSpPr>
          <p:cNvPr id="7" name="TextBox 6"/>
          <p:cNvSpPr txBox="1"/>
          <p:nvPr/>
        </p:nvSpPr>
        <p:spPr>
          <a:xfrm>
            <a:off x="2590800" y="1358274"/>
            <a:ext cx="3501280" cy="369332"/>
          </a:xfrm>
          <a:prstGeom prst="rect">
            <a:avLst/>
          </a:prstGeom>
          <a:solidFill>
            <a:schemeClr val="accent5">
              <a:lumMod val="20000"/>
              <a:lumOff val="80000"/>
            </a:schemeClr>
          </a:solidFill>
        </p:spPr>
        <p:txBody>
          <a:bodyPr wrap="none" rtlCol="0">
            <a:spAutoFit/>
          </a:bodyPr>
          <a:lstStyle/>
          <a:p>
            <a:pPr marL="342900" indent="-342900">
              <a:buAutoNum type="arabicPeriod"/>
            </a:pPr>
            <a:r>
              <a:rPr lang="en-US" dirty="0">
                <a:solidFill>
                  <a:schemeClr val="accent2"/>
                </a:solidFill>
              </a:rPr>
              <a:t>Open Skyward Gradebook.</a:t>
            </a:r>
          </a:p>
        </p:txBody>
      </p:sp>
      <p:grpSp>
        <p:nvGrpSpPr>
          <p:cNvPr id="12" name="Group 11"/>
          <p:cNvGrpSpPr/>
          <p:nvPr/>
        </p:nvGrpSpPr>
        <p:grpSpPr>
          <a:xfrm>
            <a:off x="1028700" y="1956060"/>
            <a:ext cx="7086600" cy="4429125"/>
            <a:chOff x="990600" y="2212339"/>
            <a:chExt cx="7086600" cy="4429125"/>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2212339"/>
              <a:ext cx="7086600" cy="4429125"/>
            </a:xfrm>
            <a:prstGeom prst="rect">
              <a:avLst/>
            </a:prstGeom>
          </p:spPr>
        </p:pic>
        <p:sp>
          <p:nvSpPr>
            <p:cNvPr id="11" name="Rectangle 10"/>
            <p:cNvSpPr/>
            <p:nvPr/>
          </p:nvSpPr>
          <p:spPr>
            <a:xfrm>
              <a:off x="3429000" y="3657600"/>
              <a:ext cx="14478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4152900" y="6023271"/>
            <a:ext cx="2727029" cy="369332"/>
          </a:xfrm>
          <a:prstGeom prst="rect">
            <a:avLst/>
          </a:prstGeom>
          <a:solidFill>
            <a:schemeClr val="accent5">
              <a:lumMod val="20000"/>
              <a:lumOff val="80000"/>
            </a:schemeClr>
          </a:solidFill>
        </p:spPr>
        <p:txBody>
          <a:bodyPr wrap="none" rtlCol="0">
            <a:spAutoFit/>
          </a:bodyPr>
          <a:lstStyle/>
          <a:p>
            <a:r>
              <a:rPr lang="en-US" dirty="0">
                <a:solidFill>
                  <a:schemeClr val="accent2"/>
                </a:solidFill>
              </a:rPr>
              <a:t>2. Click on Yellow Bell.</a:t>
            </a:r>
          </a:p>
        </p:txBody>
      </p:sp>
      <p:cxnSp>
        <p:nvCxnSpPr>
          <p:cNvPr id="15" name="Straight Arrow Connector 14"/>
          <p:cNvCxnSpPr/>
          <p:nvPr/>
        </p:nvCxnSpPr>
        <p:spPr>
          <a:xfrm flipH="1" flipV="1">
            <a:off x="3276600" y="6023271"/>
            <a:ext cx="876300" cy="18466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820908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pPr algn="ctr"/>
            <a:r>
              <a:rPr lang="en-US" dirty="0"/>
              <a:t>There’s a Report for That!</a:t>
            </a:r>
          </a:p>
        </p:txBody>
      </p:sp>
      <p:sp>
        <p:nvSpPr>
          <p:cNvPr id="7" name="TextBox 6"/>
          <p:cNvSpPr txBox="1"/>
          <p:nvPr/>
        </p:nvSpPr>
        <p:spPr>
          <a:xfrm>
            <a:off x="2209800" y="1248858"/>
            <a:ext cx="3954929" cy="369332"/>
          </a:xfrm>
          <a:prstGeom prst="rect">
            <a:avLst/>
          </a:prstGeom>
          <a:solidFill>
            <a:schemeClr val="accent5">
              <a:lumMod val="20000"/>
              <a:lumOff val="80000"/>
            </a:schemeClr>
          </a:solidFill>
        </p:spPr>
        <p:txBody>
          <a:bodyPr wrap="none" rtlCol="0">
            <a:spAutoFit/>
          </a:bodyPr>
          <a:lstStyle/>
          <a:p>
            <a:r>
              <a:rPr lang="en-US" dirty="0">
                <a:solidFill>
                  <a:schemeClr val="accent2"/>
                </a:solidFill>
              </a:rPr>
              <a:t>1. Open Class and select Reports.</a:t>
            </a:r>
          </a:p>
        </p:txBody>
      </p:sp>
      <p:grpSp>
        <p:nvGrpSpPr>
          <p:cNvPr id="17" name="Group 16"/>
          <p:cNvGrpSpPr/>
          <p:nvPr/>
        </p:nvGrpSpPr>
        <p:grpSpPr>
          <a:xfrm>
            <a:off x="342900" y="1794051"/>
            <a:ext cx="8305800" cy="5077436"/>
            <a:chOff x="9441" y="990600"/>
            <a:chExt cx="9144000" cy="546000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1" y="990600"/>
              <a:ext cx="9144000" cy="5460000"/>
            </a:xfrm>
            <a:prstGeom prst="rect">
              <a:avLst/>
            </a:prstGeom>
          </p:spPr>
        </p:pic>
        <p:sp>
          <p:nvSpPr>
            <p:cNvPr id="20" name="Rectangle 19"/>
            <p:cNvSpPr/>
            <p:nvPr/>
          </p:nvSpPr>
          <p:spPr>
            <a:xfrm>
              <a:off x="838200" y="3048000"/>
              <a:ext cx="2590800" cy="289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 name="Straight Arrow Connector 24"/>
          <p:cNvCxnSpPr/>
          <p:nvPr/>
        </p:nvCxnSpPr>
        <p:spPr>
          <a:xfrm>
            <a:off x="4460060" y="1589868"/>
            <a:ext cx="990600" cy="1658410"/>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120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pPr algn="ctr"/>
            <a:r>
              <a:rPr lang="en-US" dirty="0"/>
              <a:t>There’s a Report for That!</a:t>
            </a:r>
          </a:p>
        </p:txBody>
      </p:sp>
      <p:sp>
        <p:nvSpPr>
          <p:cNvPr id="7" name="TextBox 6"/>
          <p:cNvSpPr txBox="1"/>
          <p:nvPr/>
        </p:nvSpPr>
        <p:spPr>
          <a:xfrm>
            <a:off x="4648336" y="2022768"/>
            <a:ext cx="2430474" cy="369332"/>
          </a:xfrm>
          <a:prstGeom prst="rect">
            <a:avLst/>
          </a:prstGeom>
          <a:solidFill>
            <a:schemeClr val="accent5">
              <a:lumMod val="20000"/>
              <a:lumOff val="80000"/>
            </a:schemeClr>
          </a:solidFill>
        </p:spPr>
        <p:txBody>
          <a:bodyPr wrap="none" rtlCol="0">
            <a:spAutoFit/>
          </a:bodyPr>
          <a:lstStyle/>
          <a:p>
            <a:r>
              <a:rPr lang="en-US" dirty="0">
                <a:solidFill>
                  <a:schemeClr val="accent2"/>
                </a:solidFill>
              </a:rPr>
              <a:t>2. So Many Choices!</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r="62109"/>
          <a:stretch/>
        </p:blipFill>
        <p:spPr>
          <a:xfrm>
            <a:off x="1337800" y="1066800"/>
            <a:ext cx="3211273" cy="5296912"/>
          </a:xfrm>
          <a:prstGeom prst="rect">
            <a:avLst/>
          </a:prstGeom>
        </p:spPr>
      </p:pic>
      <p:cxnSp>
        <p:nvCxnSpPr>
          <p:cNvPr id="25" name="Straight Arrow Connector 24"/>
          <p:cNvCxnSpPr/>
          <p:nvPr/>
        </p:nvCxnSpPr>
        <p:spPr>
          <a:xfrm flipH="1">
            <a:off x="3886200" y="2514600"/>
            <a:ext cx="1977373" cy="1066800"/>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839821" y="4051923"/>
            <a:ext cx="3969356" cy="923330"/>
          </a:xfrm>
          <a:prstGeom prst="rect">
            <a:avLst/>
          </a:prstGeom>
          <a:solidFill>
            <a:schemeClr val="accent5">
              <a:lumMod val="20000"/>
              <a:lumOff val="80000"/>
            </a:schemeClr>
          </a:solidFill>
        </p:spPr>
        <p:txBody>
          <a:bodyPr wrap="none" rtlCol="0">
            <a:spAutoFit/>
          </a:bodyPr>
          <a:lstStyle/>
          <a:p>
            <a:pPr algn="ctr"/>
            <a:r>
              <a:rPr lang="en-US" dirty="0">
                <a:solidFill>
                  <a:schemeClr val="accent2"/>
                </a:solidFill>
              </a:rPr>
              <a:t>3. All work on the same principle </a:t>
            </a:r>
          </a:p>
          <a:p>
            <a:pPr algn="ctr"/>
            <a:r>
              <a:rPr lang="en-US" dirty="0">
                <a:solidFill>
                  <a:schemeClr val="accent2"/>
                </a:solidFill>
              </a:rPr>
              <a:t>so we look at two starting </a:t>
            </a:r>
          </a:p>
          <a:p>
            <a:pPr algn="ctr"/>
            <a:r>
              <a:rPr lang="en-US" dirty="0">
                <a:solidFill>
                  <a:schemeClr val="accent2"/>
                </a:solidFill>
              </a:rPr>
              <a:t>with Class Roster</a:t>
            </a:r>
          </a:p>
        </p:txBody>
      </p:sp>
      <p:cxnSp>
        <p:nvCxnSpPr>
          <p:cNvPr id="14" name="Straight Arrow Connector 13"/>
          <p:cNvCxnSpPr/>
          <p:nvPr/>
        </p:nvCxnSpPr>
        <p:spPr>
          <a:xfrm flipH="1">
            <a:off x="2514600" y="4956372"/>
            <a:ext cx="3806174" cy="453828"/>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199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pPr algn="ctr"/>
            <a:r>
              <a:rPr lang="en-US" dirty="0"/>
              <a:t>There’s a Report for That!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363170"/>
            <a:ext cx="5791200" cy="4656629"/>
          </a:xfrm>
          <a:prstGeom prst="rect">
            <a:avLst/>
          </a:prstGeom>
        </p:spPr>
      </p:pic>
      <p:sp>
        <p:nvSpPr>
          <p:cNvPr id="13" name="TextBox 12"/>
          <p:cNvSpPr txBox="1"/>
          <p:nvPr/>
        </p:nvSpPr>
        <p:spPr>
          <a:xfrm>
            <a:off x="5751430" y="4077247"/>
            <a:ext cx="3485249" cy="369332"/>
          </a:xfrm>
          <a:prstGeom prst="rect">
            <a:avLst/>
          </a:prstGeom>
          <a:solidFill>
            <a:schemeClr val="accent5">
              <a:lumMod val="20000"/>
              <a:lumOff val="80000"/>
            </a:schemeClr>
          </a:solidFill>
        </p:spPr>
        <p:txBody>
          <a:bodyPr wrap="none" rtlCol="0">
            <a:spAutoFit/>
          </a:bodyPr>
          <a:lstStyle/>
          <a:p>
            <a:pPr algn="ctr"/>
            <a:r>
              <a:rPr lang="en-US" dirty="0">
                <a:solidFill>
                  <a:schemeClr val="accent2"/>
                </a:solidFill>
              </a:rPr>
              <a:t>5. Select Info for Class Roster</a:t>
            </a:r>
          </a:p>
        </p:txBody>
      </p:sp>
      <p:cxnSp>
        <p:nvCxnSpPr>
          <p:cNvPr id="14" name="Straight Arrow Connector 13"/>
          <p:cNvCxnSpPr/>
          <p:nvPr/>
        </p:nvCxnSpPr>
        <p:spPr>
          <a:xfrm flipH="1">
            <a:off x="3848343" y="4400863"/>
            <a:ext cx="3806174" cy="453828"/>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848343" y="2395450"/>
            <a:ext cx="3823187" cy="13456"/>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068022" y="1739720"/>
            <a:ext cx="2852063" cy="646331"/>
          </a:xfrm>
          <a:prstGeom prst="rect">
            <a:avLst/>
          </a:prstGeom>
          <a:solidFill>
            <a:schemeClr val="accent5">
              <a:lumMod val="20000"/>
              <a:lumOff val="80000"/>
            </a:schemeClr>
          </a:solidFill>
        </p:spPr>
        <p:txBody>
          <a:bodyPr wrap="none" rtlCol="0">
            <a:spAutoFit/>
          </a:bodyPr>
          <a:lstStyle/>
          <a:p>
            <a:pPr algn="ctr"/>
            <a:r>
              <a:rPr lang="en-US" dirty="0">
                <a:solidFill>
                  <a:schemeClr val="accent2"/>
                </a:solidFill>
              </a:rPr>
              <a:t>4. Select Class, Classes </a:t>
            </a:r>
          </a:p>
          <a:p>
            <a:pPr algn="ctr"/>
            <a:r>
              <a:rPr lang="en-US" dirty="0">
                <a:solidFill>
                  <a:schemeClr val="accent2"/>
                </a:solidFill>
              </a:rPr>
              <a:t>or Student(s)!</a:t>
            </a:r>
          </a:p>
        </p:txBody>
      </p:sp>
    </p:spTree>
    <p:extLst>
      <p:ext uri="{BB962C8B-B14F-4D97-AF65-F5344CB8AC3E}">
        <p14:creationId xmlns:p14="http://schemas.microsoft.com/office/powerpoint/2010/main" val="619555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pPr algn="ctr"/>
            <a:r>
              <a:rPr lang="en-US" dirty="0"/>
              <a:t>There’s a Report for That!</a:t>
            </a:r>
          </a:p>
        </p:txBody>
      </p:sp>
      <p:grpSp>
        <p:nvGrpSpPr>
          <p:cNvPr id="9" name="Group 8"/>
          <p:cNvGrpSpPr/>
          <p:nvPr/>
        </p:nvGrpSpPr>
        <p:grpSpPr>
          <a:xfrm>
            <a:off x="152400" y="990600"/>
            <a:ext cx="8534400" cy="5181600"/>
            <a:chOff x="171450" y="212017"/>
            <a:chExt cx="9601200" cy="600075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212017"/>
              <a:ext cx="9601200" cy="6000750"/>
            </a:xfrm>
            <a:prstGeom prst="rect">
              <a:avLst/>
            </a:prstGeom>
          </p:spPr>
        </p:pic>
        <p:sp>
          <p:nvSpPr>
            <p:cNvPr id="8" name="Rectangle 7"/>
            <p:cNvSpPr/>
            <p:nvPr/>
          </p:nvSpPr>
          <p:spPr>
            <a:xfrm>
              <a:off x="1347365" y="1764094"/>
              <a:ext cx="1152525" cy="243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57625" y="1764094"/>
              <a:ext cx="1362498" cy="243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343650" y="1764094"/>
              <a:ext cx="989789" cy="243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7223883" y="2146140"/>
            <a:ext cx="1822935" cy="369332"/>
          </a:xfrm>
          <a:prstGeom prst="rect">
            <a:avLst/>
          </a:prstGeom>
          <a:solidFill>
            <a:schemeClr val="accent5">
              <a:lumMod val="20000"/>
              <a:lumOff val="80000"/>
            </a:schemeClr>
          </a:solidFill>
        </p:spPr>
        <p:txBody>
          <a:bodyPr wrap="none" rtlCol="0">
            <a:spAutoFit/>
          </a:bodyPr>
          <a:lstStyle/>
          <a:p>
            <a:pPr algn="ctr"/>
            <a:r>
              <a:rPr lang="en-US" dirty="0">
                <a:solidFill>
                  <a:schemeClr val="accent2"/>
                </a:solidFill>
              </a:rPr>
              <a:t>6. Final Report</a:t>
            </a:r>
          </a:p>
        </p:txBody>
      </p:sp>
      <p:sp>
        <p:nvSpPr>
          <p:cNvPr id="16" name="TextBox 15"/>
          <p:cNvSpPr txBox="1"/>
          <p:nvPr/>
        </p:nvSpPr>
        <p:spPr>
          <a:xfrm>
            <a:off x="3037770" y="6309945"/>
            <a:ext cx="3068469" cy="369332"/>
          </a:xfrm>
          <a:prstGeom prst="rect">
            <a:avLst/>
          </a:prstGeom>
          <a:solidFill>
            <a:schemeClr val="accent5">
              <a:lumMod val="20000"/>
              <a:lumOff val="80000"/>
            </a:schemeClr>
          </a:solidFill>
        </p:spPr>
        <p:txBody>
          <a:bodyPr wrap="none" rtlCol="0">
            <a:spAutoFit/>
          </a:bodyPr>
          <a:lstStyle/>
          <a:p>
            <a:pPr algn="ctr"/>
            <a:r>
              <a:rPr lang="en-US" dirty="0">
                <a:solidFill>
                  <a:schemeClr val="accent2"/>
                </a:solidFill>
              </a:rPr>
              <a:t>7. Include what you need!</a:t>
            </a:r>
          </a:p>
        </p:txBody>
      </p:sp>
    </p:spTree>
    <p:extLst>
      <p:ext uri="{BB962C8B-B14F-4D97-AF65-F5344CB8AC3E}">
        <p14:creationId xmlns:p14="http://schemas.microsoft.com/office/powerpoint/2010/main" val="1102808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pPr algn="ctr"/>
            <a:r>
              <a:rPr lang="en-US" dirty="0"/>
              <a:t>There’s a Report for That!</a:t>
            </a:r>
          </a:p>
        </p:txBody>
      </p:sp>
      <p:sp>
        <p:nvSpPr>
          <p:cNvPr id="7" name="TextBox 6"/>
          <p:cNvSpPr txBox="1"/>
          <p:nvPr/>
        </p:nvSpPr>
        <p:spPr>
          <a:xfrm>
            <a:off x="3804345" y="1780796"/>
            <a:ext cx="2449710" cy="369332"/>
          </a:xfrm>
          <a:prstGeom prst="rect">
            <a:avLst/>
          </a:prstGeom>
          <a:solidFill>
            <a:schemeClr val="accent5">
              <a:lumMod val="20000"/>
              <a:lumOff val="80000"/>
            </a:schemeClr>
          </a:solidFill>
        </p:spPr>
        <p:txBody>
          <a:bodyPr wrap="none" rtlCol="0">
            <a:spAutoFit/>
          </a:bodyPr>
          <a:lstStyle/>
          <a:p>
            <a:r>
              <a:rPr lang="en-US" dirty="0">
                <a:solidFill>
                  <a:schemeClr val="accent2"/>
                </a:solidFill>
              </a:rPr>
              <a:t>1. Progress Reports</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r="62109"/>
          <a:stretch/>
        </p:blipFill>
        <p:spPr>
          <a:xfrm>
            <a:off x="370195" y="1050317"/>
            <a:ext cx="3211273" cy="5296912"/>
          </a:xfrm>
          <a:prstGeom prst="rect">
            <a:avLst/>
          </a:prstGeom>
        </p:spPr>
      </p:pic>
      <p:cxnSp>
        <p:nvCxnSpPr>
          <p:cNvPr id="25" name="Straight Arrow Connector 24"/>
          <p:cNvCxnSpPr/>
          <p:nvPr/>
        </p:nvCxnSpPr>
        <p:spPr>
          <a:xfrm flipH="1">
            <a:off x="1524000" y="2150790"/>
            <a:ext cx="2283042" cy="1678066"/>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86200" y="2502850"/>
            <a:ext cx="3052439" cy="369332"/>
          </a:xfrm>
          <a:prstGeom prst="rect">
            <a:avLst/>
          </a:prstGeom>
          <a:solidFill>
            <a:schemeClr val="accent5">
              <a:lumMod val="20000"/>
              <a:lumOff val="80000"/>
            </a:schemeClr>
          </a:solidFill>
        </p:spPr>
        <p:txBody>
          <a:bodyPr wrap="none" rtlCol="0">
            <a:spAutoFit/>
          </a:bodyPr>
          <a:lstStyle/>
          <a:p>
            <a:r>
              <a:rPr lang="en-US" dirty="0">
                <a:solidFill>
                  <a:schemeClr val="accent2"/>
                </a:solidFill>
              </a:rPr>
              <a:t>2. Email Progress Reports</a:t>
            </a:r>
          </a:p>
        </p:txBody>
      </p:sp>
      <p:cxnSp>
        <p:nvCxnSpPr>
          <p:cNvPr id="11" name="Straight Arrow Connector 10"/>
          <p:cNvCxnSpPr/>
          <p:nvPr/>
        </p:nvCxnSpPr>
        <p:spPr>
          <a:xfrm flipH="1">
            <a:off x="1975831" y="2687516"/>
            <a:ext cx="1828514" cy="58908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39804"/>
          <a:stretch/>
        </p:blipFill>
        <p:spPr>
          <a:xfrm>
            <a:off x="2590800" y="3782597"/>
            <a:ext cx="6785004" cy="2610892"/>
          </a:xfrm>
          <a:prstGeom prst="rect">
            <a:avLst/>
          </a:prstGeom>
        </p:spPr>
      </p:pic>
      <p:sp>
        <p:nvSpPr>
          <p:cNvPr id="18" name="TextBox 17"/>
          <p:cNvSpPr txBox="1"/>
          <p:nvPr/>
        </p:nvSpPr>
        <p:spPr>
          <a:xfrm>
            <a:off x="3769280" y="3126216"/>
            <a:ext cx="4333238" cy="369332"/>
          </a:xfrm>
          <a:prstGeom prst="rect">
            <a:avLst/>
          </a:prstGeom>
          <a:solidFill>
            <a:schemeClr val="accent5">
              <a:lumMod val="20000"/>
              <a:lumOff val="80000"/>
            </a:schemeClr>
          </a:solidFill>
        </p:spPr>
        <p:txBody>
          <a:bodyPr wrap="none" rtlCol="0">
            <a:spAutoFit/>
          </a:bodyPr>
          <a:lstStyle/>
          <a:p>
            <a:r>
              <a:rPr lang="en-US" dirty="0">
                <a:solidFill>
                  <a:schemeClr val="accent2"/>
                </a:solidFill>
              </a:rPr>
              <a:t>3. Select Report or Create a New One</a:t>
            </a:r>
          </a:p>
        </p:txBody>
      </p:sp>
      <p:sp>
        <p:nvSpPr>
          <p:cNvPr id="19" name="TextBox 18"/>
          <p:cNvSpPr txBox="1"/>
          <p:nvPr/>
        </p:nvSpPr>
        <p:spPr>
          <a:xfrm>
            <a:off x="5412419" y="3698773"/>
            <a:ext cx="3453189" cy="369332"/>
          </a:xfrm>
          <a:prstGeom prst="rect">
            <a:avLst/>
          </a:prstGeom>
          <a:solidFill>
            <a:schemeClr val="accent5">
              <a:lumMod val="20000"/>
              <a:lumOff val="80000"/>
            </a:schemeClr>
          </a:solidFill>
        </p:spPr>
        <p:txBody>
          <a:bodyPr wrap="none" rtlCol="0">
            <a:spAutoFit/>
          </a:bodyPr>
          <a:lstStyle/>
          <a:p>
            <a:r>
              <a:rPr lang="en-US" dirty="0">
                <a:solidFill>
                  <a:schemeClr val="accent2"/>
                </a:solidFill>
              </a:rPr>
              <a:t>4. Select Select Create Emails</a:t>
            </a:r>
          </a:p>
        </p:txBody>
      </p:sp>
      <p:cxnSp>
        <p:nvCxnSpPr>
          <p:cNvPr id="20" name="Straight Arrow Connector 19"/>
          <p:cNvCxnSpPr/>
          <p:nvPr/>
        </p:nvCxnSpPr>
        <p:spPr>
          <a:xfrm flipH="1">
            <a:off x="3160596" y="3229072"/>
            <a:ext cx="698055" cy="1858971"/>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1975831" y="2703653"/>
            <a:ext cx="1828514" cy="58908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p:nvPr/>
        </p:nvCxnSpPr>
        <p:spPr>
          <a:xfrm>
            <a:off x="5776418" y="3985408"/>
            <a:ext cx="1919782" cy="95084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46319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15" y="1103112"/>
            <a:ext cx="8644945" cy="5526288"/>
          </a:xfrm>
          <a:prstGeom prst="rect">
            <a:avLst/>
          </a:prstGeom>
        </p:spPr>
      </p:pic>
      <p:sp>
        <p:nvSpPr>
          <p:cNvPr id="2" name="Title 1"/>
          <p:cNvSpPr>
            <a:spLocks noGrp="1"/>
          </p:cNvSpPr>
          <p:nvPr>
            <p:ph type="title"/>
          </p:nvPr>
        </p:nvSpPr>
        <p:spPr>
          <a:xfrm>
            <a:off x="457200" y="274638"/>
            <a:ext cx="8229600" cy="868362"/>
          </a:xfrm>
        </p:spPr>
        <p:txBody>
          <a:bodyPr/>
          <a:lstStyle/>
          <a:p>
            <a:pPr algn="ctr"/>
            <a:r>
              <a:rPr lang="en-US" dirty="0"/>
              <a:t>There’s a Report for That!</a:t>
            </a:r>
          </a:p>
        </p:txBody>
      </p:sp>
      <p:cxnSp>
        <p:nvCxnSpPr>
          <p:cNvPr id="11" name="Straight Arrow Connector 10"/>
          <p:cNvCxnSpPr/>
          <p:nvPr/>
        </p:nvCxnSpPr>
        <p:spPr>
          <a:xfrm flipH="1" flipV="1">
            <a:off x="7828017" y="2419830"/>
            <a:ext cx="481028" cy="72170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7" name="TextBox 6"/>
          <p:cNvSpPr txBox="1"/>
          <p:nvPr/>
        </p:nvSpPr>
        <p:spPr>
          <a:xfrm>
            <a:off x="6545820" y="1143000"/>
            <a:ext cx="2353529" cy="369332"/>
          </a:xfrm>
          <a:prstGeom prst="rect">
            <a:avLst/>
          </a:prstGeom>
          <a:solidFill>
            <a:schemeClr val="accent5">
              <a:lumMod val="20000"/>
              <a:lumOff val="80000"/>
            </a:schemeClr>
          </a:solidFill>
        </p:spPr>
        <p:txBody>
          <a:bodyPr wrap="none" rtlCol="0">
            <a:spAutoFit/>
          </a:bodyPr>
          <a:lstStyle/>
          <a:p>
            <a:r>
              <a:rPr lang="en-US" dirty="0">
                <a:solidFill>
                  <a:schemeClr val="accent2"/>
                </a:solidFill>
              </a:rPr>
              <a:t>5. Select Recipients</a:t>
            </a:r>
          </a:p>
        </p:txBody>
      </p:sp>
      <p:sp>
        <p:nvSpPr>
          <p:cNvPr id="10" name="TextBox 9"/>
          <p:cNvSpPr txBox="1"/>
          <p:nvPr/>
        </p:nvSpPr>
        <p:spPr>
          <a:xfrm>
            <a:off x="7239000" y="3180742"/>
            <a:ext cx="1731564" cy="369332"/>
          </a:xfrm>
          <a:prstGeom prst="rect">
            <a:avLst/>
          </a:prstGeom>
          <a:solidFill>
            <a:schemeClr val="accent5">
              <a:lumMod val="20000"/>
              <a:lumOff val="80000"/>
            </a:schemeClr>
          </a:solidFill>
        </p:spPr>
        <p:txBody>
          <a:bodyPr wrap="none" rtlCol="0">
            <a:spAutoFit/>
          </a:bodyPr>
          <a:lstStyle/>
          <a:p>
            <a:r>
              <a:rPr lang="en-US" dirty="0">
                <a:solidFill>
                  <a:schemeClr val="accent2"/>
                </a:solidFill>
              </a:rPr>
              <a:t>6. Select Next</a:t>
            </a:r>
          </a:p>
        </p:txBody>
      </p:sp>
      <p:cxnSp>
        <p:nvCxnSpPr>
          <p:cNvPr id="25" name="Straight Arrow Connector 24"/>
          <p:cNvCxnSpPr/>
          <p:nvPr/>
        </p:nvCxnSpPr>
        <p:spPr>
          <a:xfrm flipH="1">
            <a:off x="3962400" y="1512332"/>
            <a:ext cx="2452429" cy="2373868"/>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33400" y="3200400"/>
            <a:ext cx="1905000" cy="304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572000" y="3222653"/>
            <a:ext cx="1676400" cy="304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3391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pPr algn="ctr"/>
            <a:r>
              <a:rPr lang="en-US" dirty="0"/>
              <a:t>There’s a Report for That!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926" y="729723"/>
            <a:ext cx="9144000" cy="5845309"/>
          </a:xfrm>
          <a:prstGeom prst="rect">
            <a:avLst/>
          </a:prstGeom>
        </p:spPr>
      </p:pic>
      <p:cxnSp>
        <p:nvCxnSpPr>
          <p:cNvPr id="11" name="Straight Arrow Connector 10"/>
          <p:cNvCxnSpPr/>
          <p:nvPr/>
        </p:nvCxnSpPr>
        <p:spPr>
          <a:xfrm flipV="1">
            <a:off x="7481798" y="2209800"/>
            <a:ext cx="62002" cy="161057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7" name="TextBox 6"/>
          <p:cNvSpPr txBox="1"/>
          <p:nvPr/>
        </p:nvSpPr>
        <p:spPr>
          <a:xfrm>
            <a:off x="6545820" y="1143000"/>
            <a:ext cx="2353529" cy="369332"/>
          </a:xfrm>
          <a:prstGeom prst="rect">
            <a:avLst/>
          </a:prstGeom>
          <a:solidFill>
            <a:schemeClr val="accent5">
              <a:lumMod val="20000"/>
              <a:lumOff val="80000"/>
            </a:schemeClr>
          </a:solidFill>
        </p:spPr>
        <p:txBody>
          <a:bodyPr wrap="none" rtlCol="0">
            <a:spAutoFit/>
          </a:bodyPr>
          <a:lstStyle/>
          <a:p>
            <a:r>
              <a:rPr lang="en-US" dirty="0">
                <a:solidFill>
                  <a:schemeClr val="accent2"/>
                </a:solidFill>
              </a:rPr>
              <a:t>7. Select Recipients</a:t>
            </a:r>
          </a:p>
        </p:txBody>
      </p:sp>
      <p:sp>
        <p:nvSpPr>
          <p:cNvPr id="10" name="TextBox 9"/>
          <p:cNvSpPr txBox="1"/>
          <p:nvPr/>
        </p:nvSpPr>
        <p:spPr>
          <a:xfrm>
            <a:off x="6999393" y="3820379"/>
            <a:ext cx="2116285" cy="369332"/>
          </a:xfrm>
          <a:prstGeom prst="rect">
            <a:avLst/>
          </a:prstGeom>
          <a:solidFill>
            <a:schemeClr val="accent5">
              <a:lumMod val="20000"/>
              <a:lumOff val="80000"/>
            </a:schemeClr>
          </a:solidFill>
        </p:spPr>
        <p:txBody>
          <a:bodyPr wrap="none" rtlCol="0">
            <a:spAutoFit/>
          </a:bodyPr>
          <a:lstStyle/>
          <a:p>
            <a:r>
              <a:rPr lang="en-US" dirty="0">
                <a:solidFill>
                  <a:schemeClr val="accent2"/>
                </a:solidFill>
              </a:rPr>
              <a:t>9. Process Emails</a:t>
            </a:r>
          </a:p>
        </p:txBody>
      </p:sp>
      <p:cxnSp>
        <p:nvCxnSpPr>
          <p:cNvPr id="25" name="Straight Arrow Connector 24"/>
          <p:cNvCxnSpPr/>
          <p:nvPr/>
        </p:nvCxnSpPr>
        <p:spPr>
          <a:xfrm flipH="1">
            <a:off x="990601" y="1327666"/>
            <a:ext cx="5342670" cy="1457353"/>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429000" y="3460440"/>
            <a:ext cx="882032" cy="342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895600" y="4258292"/>
            <a:ext cx="2416046" cy="369332"/>
          </a:xfrm>
          <a:prstGeom prst="rect">
            <a:avLst/>
          </a:prstGeom>
          <a:solidFill>
            <a:schemeClr val="accent5">
              <a:lumMod val="20000"/>
              <a:lumOff val="80000"/>
            </a:schemeClr>
          </a:solidFill>
        </p:spPr>
        <p:txBody>
          <a:bodyPr wrap="none" rtlCol="0">
            <a:spAutoFit/>
          </a:bodyPr>
          <a:lstStyle/>
          <a:p>
            <a:r>
              <a:rPr lang="en-US" dirty="0">
                <a:solidFill>
                  <a:schemeClr val="accent2"/>
                </a:solidFill>
              </a:rPr>
              <a:t>8. Message of Email</a:t>
            </a:r>
          </a:p>
        </p:txBody>
      </p:sp>
    </p:spTree>
    <p:extLst>
      <p:ext uri="{BB962C8B-B14F-4D97-AF65-F5344CB8AC3E}">
        <p14:creationId xmlns:p14="http://schemas.microsoft.com/office/powerpoint/2010/main" val="2082835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pPr algn="ctr"/>
            <a:r>
              <a:rPr lang="en-US" dirty="0"/>
              <a:t>There’s a Report for That!</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494" t="20038" r="10339"/>
          <a:stretch/>
        </p:blipFill>
        <p:spPr>
          <a:xfrm>
            <a:off x="233547" y="1295400"/>
            <a:ext cx="8676906" cy="5467219"/>
          </a:xfrm>
          <a:prstGeom prst="rect">
            <a:avLst/>
          </a:prstGeom>
        </p:spPr>
      </p:pic>
      <p:sp>
        <p:nvSpPr>
          <p:cNvPr id="7" name="TextBox 6"/>
          <p:cNvSpPr txBox="1"/>
          <p:nvPr/>
        </p:nvSpPr>
        <p:spPr>
          <a:xfrm>
            <a:off x="2209800" y="5867400"/>
            <a:ext cx="5257800" cy="369332"/>
          </a:xfrm>
          <a:prstGeom prst="rect">
            <a:avLst/>
          </a:prstGeom>
          <a:solidFill>
            <a:schemeClr val="accent5">
              <a:lumMod val="20000"/>
              <a:lumOff val="80000"/>
            </a:schemeClr>
          </a:solidFill>
        </p:spPr>
        <p:txBody>
          <a:bodyPr wrap="square" rtlCol="0">
            <a:spAutoFit/>
          </a:bodyPr>
          <a:lstStyle/>
          <a:p>
            <a:r>
              <a:rPr lang="en-US" dirty="0">
                <a:solidFill>
                  <a:schemeClr val="accent2"/>
                </a:solidFill>
              </a:rPr>
              <a:t>10. Finished Report Parent/Student Receives</a:t>
            </a:r>
          </a:p>
        </p:txBody>
      </p:sp>
      <p:sp>
        <p:nvSpPr>
          <p:cNvPr id="12" name="Rectangle 11"/>
          <p:cNvSpPr/>
          <p:nvPr/>
        </p:nvSpPr>
        <p:spPr>
          <a:xfrm>
            <a:off x="1371600" y="2362200"/>
            <a:ext cx="1447800" cy="2332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489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68362"/>
          </a:xfrm>
        </p:spPr>
        <p:txBody>
          <a:bodyPr>
            <a:normAutofit fontScale="90000"/>
          </a:bodyPr>
          <a:lstStyle/>
          <a:p>
            <a:pPr algn="ctr"/>
            <a:r>
              <a:rPr lang="en-US" dirty="0"/>
              <a:t>There’s a Report for </a:t>
            </a:r>
            <a:r>
              <a:rPr lang="en-US" err="1"/>
              <a:t>That</a:t>
            </a:r>
            <a:r>
              <a:rPr lang="en-US"/>
              <a:t>!</a:t>
            </a:r>
            <a:br>
              <a:rPr lang="en-US"/>
            </a:br>
            <a:r>
              <a:rPr lang="en-US" sz="1800" dirty="0"/>
              <a:t>Guidelines to Consider</a:t>
            </a:r>
          </a:p>
        </p:txBody>
      </p:sp>
      <p:sp>
        <p:nvSpPr>
          <p:cNvPr id="19" name="Title 1"/>
          <p:cNvSpPr txBox="1">
            <a:spLocks/>
          </p:cNvSpPr>
          <p:nvPr/>
        </p:nvSpPr>
        <p:spPr>
          <a:xfrm>
            <a:off x="533400" y="2133600"/>
            <a:ext cx="8305800" cy="792162"/>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514350" indent="-514350" algn="ctr">
              <a:buAutoNum type="arabicPeriod"/>
            </a:pPr>
            <a:endParaRPr lang="en-US" sz="2800" dirty="0"/>
          </a:p>
          <a:p>
            <a:pPr marL="514350" indent="-514350" algn="ctr">
              <a:buAutoNum type="arabicPeriod"/>
            </a:pPr>
            <a:endParaRPr lang="en-US" sz="2800" dirty="0"/>
          </a:p>
          <a:p>
            <a:pPr marL="514350" indent="-514350" algn="ctr">
              <a:buAutoNum type="arabicPeriod"/>
            </a:pPr>
            <a:endParaRPr lang="en-US" sz="2800" dirty="0"/>
          </a:p>
          <a:p>
            <a:pPr marL="514350" indent="-514350" algn="ctr">
              <a:buAutoNum type="arabicPeriod"/>
            </a:pPr>
            <a:endParaRPr lang="en-US" sz="2800" dirty="0"/>
          </a:p>
          <a:p>
            <a:pPr marL="514350" indent="-514350" algn="ctr">
              <a:buAutoNum type="arabicPeriod"/>
            </a:pPr>
            <a:endParaRPr lang="en-US" sz="2800" dirty="0"/>
          </a:p>
          <a:p>
            <a:pPr marL="514350" indent="-514350">
              <a:buAutoNum type="arabicPeriod"/>
            </a:pPr>
            <a:r>
              <a:rPr lang="en-US" sz="2800" dirty="0"/>
              <a:t>Many Types of Reports </a:t>
            </a:r>
            <a:r>
              <a:rPr lang="mr-IN" sz="2800" dirty="0"/>
              <a:t>–</a:t>
            </a:r>
            <a:r>
              <a:rPr lang="en-US" sz="2800" dirty="0"/>
              <a:t> Explore What is Useful</a:t>
            </a:r>
          </a:p>
          <a:p>
            <a:pPr marL="514350" indent="-514350">
              <a:buAutoNum type="arabicPeriod"/>
            </a:pPr>
            <a:r>
              <a:rPr lang="en-US" sz="2800" dirty="0"/>
              <a:t>Some Don’t Work for My School</a:t>
            </a:r>
          </a:p>
          <a:p>
            <a:pPr marL="514350" indent="-514350">
              <a:buAutoNum type="arabicPeriod"/>
            </a:pPr>
            <a:r>
              <a:rPr lang="en-US" sz="2800" dirty="0"/>
              <a:t>Sending Reports as a “Heads Up” results in greater understanding and early intervention</a:t>
            </a:r>
            <a:endParaRPr lang="en-US" sz="1600" dirty="0"/>
          </a:p>
          <a:p>
            <a:pPr marL="514350" indent="-514350">
              <a:buAutoNum type="arabicPeriod"/>
            </a:pPr>
            <a:r>
              <a:rPr lang="en-US" sz="2800" dirty="0"/>
              <a:t>You can set in Templates to include only those students falling under certain benchmarks</a:t>
            </a:r>
          </a:p>
          <a:p>
            <a:pPr marL="514350" indent="-514350">
              <a:buAutoNum type="arabicPeriod"/>
            </a:pPr>
            <a:r>
              <a:rPr lang="en-US" sz="2800" dirty="0"/>
              <a:t>You can still do paper and sign copies like the old days</a:t>
            </a:r>
          </a:p>
        </p:txBody>
      </p:sp>
      <p:pic>
        <p:nvPicPr>
          <p:cNvPr id="5" name="Picture 4"/>
          <p:cNvPicPr>
            <a:picLocks noChangeAspect="1"/>
          </p:cNvPicPr>
          <p:nvPr/>
        </p:nvPicPr>
        <p:blipFill>
          <a:blip r:embed="rId3"/>
          <a:stretch>
            <a:fillRect/>
          </a:stretch>
        </p:blipFill>
        <p:spPr>
          <a:xfrm>
            <a:off x="5257800" y="5511800"/>
            <a:ext cx="1828800" cy="1219200"/>
          </a:xfrm>
          <a:prstGeom prst="rect">
            <a:avLst/>
          </a:prstGeom>
        </p:spPr>
      </p:pic>
    </p:spTree>
    <p:extLst>
      <p:ext uri="{BB962C8B-B14F-4D97-AF65-F5344CB8AC3E}">
        <p14:creationId xmlns:p14="http://schemas.microsoft.com/office/powerpoint/2010/main" val="1637141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pPr algn="ctr"/>
            <a:r>
              <a:rPr lang="en-US" dirty="0"/>
              <a:t>504/SPED/CYA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90600"/>
            <a:ext cx="8686800" cy="5448380"/>
          </a:xfrm>
          <a:prstGeom prst="rect">
            <a:avLst/>
          </a:prstGeom>
        </p:spPr>
      </p:pic>
      <p:sp>
        <p:nvSpPr>
          <p:cNvPr id="7" name="TextBox 6"/>
          <p:cNvSpPr txBox="1"/>
          <p:nvPr/>
        </p:nvSpPr>
        <p:spPr>
          <a:xfrm>
            <a:off x="5181600" y="1858962"/>
            <a:ext cx="3648597" cy="646331"/>
          </a:xfrm>
          <a:prstGeom prst="rect">
            <a:avLst/>
          </a:prstGeom>
          <a:solidFill>
            <a:schemeClr val="accent5">
              <a:lumMod val="20000"/>
              <a:lumOff val="80000"/>
            </a:schemeClr>
          </a:solidFill>
        </p:spPr>
        <p:txBody>
          <a:bodyPr wrap="square" rtlCol="0">
            <a:spAutoFit/>
          </a:bodyPr>
          <a:lstStyle/>
          <a:p>
            <a:pPr marL="342900" indent="-342900" algn="ctr">
              <a:buAutoNum type="arabicPeriod"/>
            </a:pPr>
            <a:r>
              <a:rPr lang="en-US" dirty="0">
                <a:solidFill>
                  <a:schemeClr val="accent2"/>
                </a:solidFill>
              </a:rPr>
              <a:t>From Home Screen Select Teacher Access</a:t>
            </a:r>
          </a:p>
        </p:txBody>
      </p:sp>
      <p:sp>
        <p:nvSpPr>
          <p:cNvPr id="12" name="TextBox 11"/>
          <p:cNvSpPr txBox="1"/>
          <p:nvPr/>
        </p:nvSpPr>
        <p:spPr>
          <a:xfrm>
            <a:off x="4800600" y="3221255"/>
            <a:ext cx="3648597" cy="369332"/>
          </a:xfrm>
          <a:prstGeom prst="rect">
            <a:avLst/>
          </a:prstGeom>
          <a:solidFill>
            <a:schemeClr val="accent5">
              <a:lumMod val="20000"/>
              <a:lumOff val="80000"/>
            </a:schemeClr>
          </a:solidFill>
        </p:spPr>
        <p:txBody>
          <a:bodyPr wrap="square" rtlCol="0">
            <a:spAutoFit/>
          </a:bodyPr>
          <a:lstStyle/>
          <a:p>
            <a:pPr algn="ctr"/>
            <a:r>
              <a:rPr lang="en-US" dirty="0">
                <a:solidFill>
                  <a:schemeClr val="accent2"/>
                </a:solidFill>
              </a:rPr>
              <a:t>2. Select My 504 Students</a:t>
            </a:r>
          </a:p>
        </p:txBody>
      </p:sp>
      <p:cxnSp>
        <p:nvCxnSpPr>
          <p:cNvPr id="11" name="Straight Arrow Connector 10"/>
          <p:cNvCxnSpPr/>
          <p:nvPr/>
        </p:nvCxnSpPr>
        <p:spPr>
          <a:xfrm flipH="1" flipV="1">
            <a:off x="2136493" y="1981200"/>
            <a:ext cx="3004114" cy="524094"/>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819401" y="3373655"/>
            <a:ext cx="1904999" cy="341135"/>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200400" y="4191000"/>
            <a:ext cx="18288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078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43000" y="1523326"/>
            <a:ext cx="6705600" cy="4191000"/>
            <a:chOff x="1066800" y="1371600"/>
            <a:chExt cx="6705600" cy="41910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371600"/>
              <a:ext cx="6705600" cy="4191000"/>
            </a:xfrm>
            <a:prstGeom prst="rect">
              <a:avLst/>
            </a:prstGeom>
          </p:spPr>
        </p:pic>
        <p:sp>
          <p:nvSpPr>
            <p:cNvPr id="5" name="Rectangle 4"/>
            <p:cNvSpPr/>
            <p:nvPr/>
          </p:nvSpPr>
          <p:spPr>
            <a:xfrm>
              <a:off x="2133600" y="2362200"/>
              <a:ext cx="1524000" cy="320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p:cNvSpPr>
            <a:spLocks noGrp="1"/>
          </p:cNvSpPr>
          <p:nvPr>
            <p:ph type="title"/>
          </p:nvPr>
        </p:nvSpPr>
        <p:spPr>
          <a:xfrm>
            <a:off x="528805" y="381000"/>
            <a:ext cx="8229600" cy="1143000"/>
          </a:xfrm>
        </p:spPr>
        <p:txBody>
          <a:bodyPr>
            <a:normAutofit/>
          </a:bodyPr>
          <a:lstStyle/>
          <a:p>
            <a:pPr algn="ctr"/>
            <a:r>
              <a:rPr lang="en-US" sz="4000" dirty="0"/>
              <a:t>Quick Roll Check!</a:t>
            </a:r>
          </a:p>
        </p:txBody>
      </p:sp>
      <p:sp>
        <p:nvSpPr>
          <p:cNvPr id="13" name="TextBox 12"/>
          <p:cNvSpPr txBox="1"/>
          <p:nvPr/>
        </p:nvSpPr>
        <p:spPr>
          <a:xfrm>
            <a:off x="5045341" y="5884771"/>
            <a:ext cx="2938625" cy="646331"/>
          </a:xfrm>
          <a:prstGeom prst="rect">
            <a:avLst/>
          </a:prstGeom>
          <a:solidFill>
            <a:schemeClr val="accent5">
              <a:lumMod val="20000"/>
              <a:lumOff val="80000"/>
            </a:schemeClr>
          </a:solidFill>
        </p:spPr>
        <p:txBody>
          <a:bodyPr wrap="none" rtlCol="0">
            <a:spAutoFit/>
          </a:bodyPr>
          <a:lstStyle/>
          <a:p>
            <a:r>
              <a:rPr lang="en-US" dirty="0">
                <a:solidFill>
                  <a:schemeClr val="accent2"/>
                </a:solidFill>
              </a:rPr>
              <a:t>3. Mark Attendance and </a:t>
            </a:r>
          </a:p>
          <a:p>
            <a:r>
              <a:rPr lang="en-US" dirty="0">
                <a:solidFill>
                  <a:schemeClr val="accent2"/>
                </a:solidFill>
              </a:rPr>
              <a:t>    Return to Main Page.</a:t>
            </a:r>
          </a:p>
        </p:txBody>
      </p:sp>
      <p:cxnSp>
        <p:nvCxnSpPr>
          <p:cNvPr id="15" name="Straight Arrow Connector 14"/>
          <p:cNvCxnSpPr/>
          <p:nvPr/>
        </p:nvCxnSpPr>
        <p:spPr>
          <a:xfrm flipH="1" flipV="1">
            <a:off x="4643605" y="4953000"/>
            <a:ext cx="438150" cy="125493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6408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pPr algn="ctr"/>
            <a:r>
              <a:rPr lang="en-US" dirty="0"/>
              <a:t>504/SPED/CYA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76" y="847221"/>
            <a:ext cx="9144000" cy="5735137"/>
          </a:xfrm>
          <a:prstGeom prst="rect">
            <a:avLst/>
          </a:prstGeom>
        </p:spPr>
      </p:pic>
      <p:sp>
        <p:nvSpPr>
          <p:cNvPr id="7" name="TextBox 6"/>
          <p:cNvSpPr txBox="1"/>
          <p:nvPr/>
        </p:nvSpPr>
        <p:spPr>
          <a:xfrm>
            <a:off x="5181600" y="1858962"/>
            <a:ext cx="3648597" cy="369332"/>
          </a:xfrm>
          <a:prstGeom prst="rect">
            <a:avLst/>
          </a:prstGeom>
          <a:solidFill>
            <a:schemeClr val="accent5">
              <a:lumMod val="20000"/>
              <a:lumOff val="80000"/>
            </a:schemeClr>
          </a:solidFill>
        </p:spPr>
        <p:txBody>
          <a:bodyPr wrap="square" rtlCol="0">
            <a:spAutoFit/>
          </a:bodyPr>
          <a:lstStyle/>
          <a:p>
            <a:pPr algn="ctr"/>
            <a:r>
              <a:rPr lang="en-US" dirty="0">
                <a:solidFill>
                  <a:schemeClr val="accent2"/>
                </a:solidFill>
              </a:rPr>
              <a:t>3. Lists my 504 Students</a:t>
            </a:r>
          </a:p>
        </p:txBody>
      </p:sp>
      <p:cxnSp>
        <p:nvCxnSpPr>
          <p:cNvPr id="13" name="Straight Arrow Connector 12"/>
          <p:cNvCxnSpPr/>
          <p:nvPr/>
        </p:nvCxnSpPr>
        <p:spPr>
          <a:xfrm flipH="1">
            <a:off x="2819401" y="3373655"/>
            <a:ext cx="1904999" cy="341135"/>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38200" y="3043845"/>
            <a:ext cx="4953000" cy="2392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flipV="1">
            <a:off x="647700" y="3663127"/>
            <a:ext cx="3352801" cy="1868270"/>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5331896"/>
            <a:ext cx="3648597" cy="646331"/>
          </a:xfrm>
          <a:prstGeom prst="rect">
            <a:avLst/>
          </a:prstGeom>
          <a:solidFill>
            <a:schemeClr val="accent5">
              <a:lumMod val="20000"/>
              <a:lumOff val="80000"/>
            </a:schemeClr>
          </a:solidFill>
        </p:spPr>
        <p:txBody>
          <a:bodyPr wrap="square" rtlCol="0">
            <a:spAutoFit/>
          </a:bodyPr>
          <a:lstStyle/>
          <a:p>
            <a:pPr algn="ctr"/>
            <a:r>
              <a:rPr lang="en-US" dirty="0">
                <a:solidFill>
                  <a:schemeClr val="accent2"/>
                </a:solidFill>
              </a:rPr>
              <a:t>4. Select Arrow by name to reveal paperwork/Mods</a:t>
            </a:r>
          </a:p>
        </p:txBody>
      </p:sp>
      <p:cxnSp>
        <p:nvCxnSpPr>
          <p:cNvPr id="11" name="Straight Arrow Connector 10"/>
          <p:cNvCxnSpPr/>
          <p:nvPr/>
        </p:nvCxnSpPr>
        <p:spPr>
          <a:xfrm flipH="1">
            <a:off x="1828800" y="2133600"/>
            <a:ext cx="3352801" cy="1240055"/>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747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pPr algn="ctr"/>
            <a:r>
              <a:rPr lang="en-US" dirty="0"/>
              <a:t>The Application </a:t>
            </a:r>
            <a:r>
              <a:rPr lang="mr-IN" dirty="0"/>
              <a:t>–</a:t>
            </a:r>
            <a:r>
              <a:rPr lang="en-US" dirty="0"/>
              <a:t>Teachers </a:t>
            </a:r>
            <a:r>
              <a:rPr lang="mr-IN" dirty="0"/>
              <a:t>–</a:t>
            </a:r>
            <a:r>
              <a:rPr lang="en-US" dirty="0"/>
              <a:t> Parents </a:t>
            </a:r>
            <a:r>
              <a:rPr lang="mr-IN" dirty="0"/>
              <a:t>–</a:t>
            </a:r>
            <a:r>
              <a:rPr lang="en-US" dirty="0"/>
              <a:t> Students!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336" b="10811"/>
          <a:stretch/>
        </p:blipFill>
        <p:spPr>
          <a:xfrm>
            <a:off x="304800" y="1447800"/>
            <a:ext cx="8788017" cy="4495800"/>
          </a:xfrm>
          <a:prstGeom prst="rect">
            <a:avLst/>
          </a:prstGeom>
        </p:spPr>
      </p:pic>
    </p:spTree>
    <p:extLst>
      <p:ext uri="{BB962C8B-B14F-4D97-AF65-F5344CB8AC3E}">
        <p14:creationId xmlns:p14="http://schemas.microsoft.com/office/powerpoint/2010/main" val="3207404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pPr algn="ctr"/>
            <a:r>
              <a:rPr lang="en-US" dirty="0"/>
              <a:t>The Application </a:t>
            </a:r>
            <a:r>
              <a:rPr lang="mr-IN" dirty="0"/>
              <a:t>–</a:t>
            </a:r>
            <a:r>
              <a:rPr lang="en-US" dirty="0"/>
              <a:t>Teachers </a:t>
            </a:r>
            <a:r>
              <a:rPr lang="mr-IN" dirty="0"/>
              <a:t>–</a:t>
            </a:r>
            <a:r>
              <a:rPr lang="en-US" dirty="0"/>
              <a:t> Parents </a:t>
            </a:r>
            <a:r>
              <a:rPr lang="mr-IN" dirty="0"/>
              <a:t>–</a:t>
            </a:r>
            <a:r>
              <a:rPr lang="en-US" dirty="0"/>
              <a:t> Students!</a:t>
            </a:r>
          </a:p>
        </p:txBody>
      </p:sp>
      <p:grpSp>
        <p:nvGrpSpPr>
          <p:cNvPr id="7" name="Group 6"/>
          <p:cNvGrpSpPr/>
          <p:nvPr/>
        </p:nvGrpSpPr>
        <p:grpSpPr>
          <a:xfrm>
            <a:off x="457200" y="1295400"/>
            <a:ext cx="8305800" cy="5029200"/>
            <a:chOff x="870650" y="1447800"/>
            <a:chExt cx="7402700" cy="47244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650" y="1447800"/>
              <a:ext cx="7402700" cy="4724400"/>
            </a:xfrm>
            <a:prstGeom prst="rect">
              <a:avLst/>
            </a:prstGeom>
          </p:spPr>
        </p:pic>
        <p:sp>
          <p:nvSpPr>
            <p:cNvPr id="3" name="Rectangle 2"/>
            <p:cNvSpPr/>
            <p:nvPr/>
          </p:nvSpPr>
          <p:spPr>
            <a:xfrm>
              <a:off x="2438400" y="2209800"/>
              <a:ext cx="838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88330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pPr algn="ctr"/>
            <a:r>
              <a:rPr lang="en-US" dirty="0"/>
              <a:t>The Application </a:t>
            </a:r>
            <a:r>
              <a:rPr lang="mr-IN" dirty="0"/>
              <a:t>–</a:t>
            </a:r>
            <a:r>
              <a:rPr lang="en-US" dirty="0"/>
              <a:t>Teachers </a:t>
            </a:r>
            <a:r>
              <a:rPr lang="mr-IN" dirty="0"/>
              <a:t>–</a:t>
            </a:r>
            <a:r>
              <a:rPr lang="en-US" dirty="0"/>
              <a:t> Parents </a:t>
            </a:r>
            <a:r>
              <a:rPr lang="mr-IN" dirty="0"/>
              <a:t>–</a:t>
            </a:r>
            <a:r>
              <a:rPr lang="en-US" dirty="0"/>
              <a:t> Students!</a:t>
            </a:r>
          </a:p>
        </p:txBody>
      </p:sp>
      <p:sp>
        <p:nvSpPr>
          <p:cNvPr id="6" name="TextBox 5"/>
          <p:cNvSpPr txBox="1"/>
          <p:nvPr/>
        </p:nvSpPr>
        <p:spPr>
          <a:xfrm>
            <a:off x="275196" y="1295400"/>
            <a:ext cx="8593608" cy="4247317"/>
          </a:xfrm>
          <a:prstGeom prst="rect">
            <a:avLst/>
          </a:prstGeom>
          <a:solidFill>
            <a:schemeClr val="accent5">
              <a:lumMod val="20000"/>
              <a:lumOff val="80000"/>
            </a:schemeClr>
          </a:solidFill>
        </p:spPr>
        <p:txBody>
          <a:bodyPr wrap="square" rtlCol="0">
            <a:spAutoFit/>
          </a:bodyPr>
          <a:lstStyle/>
          <a:p>
            <a:pPr marL="285750" indent="-285750">
              <a:buFont typeface="Wingdings" panose="05000000000000000000" pitchFamily="2" charset="2"/>
              <a:buChar char="q"/>
            </a:pPr>
            <a:r>
              <a:rPr lang="en-US" dirty="0"/>
              <a:t>Students must complete assignments through website not the app</a:t>
            </a:r>
            <a:br>
              <a:rPr lang="en-US" dirty="0"/>
            </a:br>
            <a:endParaRPr lang="en-US" dirty="0"/>
          </a:p>
          <a:p>
            <a:pPr marL="285750" indent="-285750">
              <a:buFont typeface="Wingdings" panose="05000000000000000000" pitchFamily="2" charset="2"/>
              <a:buChar char="q"/>
            </a:pPr>
            <a:r>
              <a:rPr lang="en-US" dirty="0"/>
              <a:t>App keeps students in Yours - not another district’s Skyward!</a:t>
            </a:r>
            <a:br>
              <a:rPr lang="en-US" dirty="0"/>
            </a:br>
            <a:endParaRPr lang="en-US" dirty="0"/>
          </a:p>
          <a:p>
            <a:pPr marL="285750" indent="-285750">
              <a:buFont typeface="Wingdings" panose="05000000000000000000" pitchFamily="2" charset="2"/>
              <a:buChar char="q"/>
            </a:pPr>
            <a:r>
              <a:rPr lang="en-US" dirty="0"/>
              <a:t>Students must create their own account - not family access</a:t>
            </a:r>
            <a:br>
              <a:rPr lang="en-US" dirty="0"/>
            </a:br>
            <a:endParaRPr lang="en-US" dirty="0"/>
          </a:p>
          <a:p>
            <a:pPr marL="285750" indent="-285750">
              <a:buFont typeface="Wingdings" panose="05000000000000000000" pitchFamily="2" charset="2"/>
              <a:buChar char="q"/>
            </a:pPr>
            <a:r>
              <a:rPr lang="en-US" dirty="0"/>
              <a:t>App doesn't require student to use password once set-up</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Easy way for students to self monitor school work</a:t>
            </a:r>
            <a:br>
              <a:rPr lang="en-US" dirty="0"/>
            </a:br>
            <a:endParaRPr lang="en-US" dirty="0"/>
          </a:p>
          <a:p>
            <a:pPr marL="285750" indent="-285750">
              <a:buFont typeface="Wingdings" panose="05000000000000000000" pitchFamily="2" charset="2"/>
              <a:buChar char="q"/>
            </a:pPr>
            <a:r>
              <a:rPr lang="en-US" dirty="0"/>
              <a:t>If you have fat fingers be careful when selecting in app (from Nick)</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Not as user friendly or robust as website but does help in a pinch</a:t>
            </a:r>
            <a:br>
              <a:rPr lang="en-US" dirty="0"/>
            </a:br>
            <a:br>
              <a:rPr lang="en-US" dirty="0"/>
            </a:br>
            <a:endParaRPr lang="en-US" dirty="0"/>
          </a:p>
        </p:txBody>
      </p:sp>
    </p:spTree>
    <p:extLst>
      <p:ext uri="{BB962C8B-B14F-4D97-AF65-F5344CB8AC3E}">
        <p14:creationId xmlns:p14="http://schemas.microsoft.com/office/powerpoint/2010/main" val="3506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209800"/>
            <a:ext cx="8305800" cy="2971800"/>
          </a:xfrm>
        </p:spPr>
        <p:txBody>
          <a:bodyPr>
            <a:normAutofit/>
          </a:bodyPr>
          <a:lstStyle/>
          <a:p>
            <a:r>
              <a:rPr lang="en-US" sz="4000" dirty="0">
                <a:hlinkClick r:id="rId2"/>
              </a:rPr>
              <a:t>rvickers@eanesisd.net</a:t>
            </a:r>
            <a:r>
              <a:rPr lang="en-US" sz="4000" dirty="0"/>
              <a:t> </a:t>
            </a:r>
          </a:p>
          <a:p>
            <a:r>
              <a:rPr lang="en-US" sz="4000" dirty="0">
                <a:hlinkClick r:id="rId3"/>
              </a:rPr>
              <a:t>https://</a:t>
            </a:r>
            <a:r>
              <a:rPr lang="en-US" sz="4000" dirty="0" err="1">
                <a:hlinkClick r:id="rId3"/>
              </a:rPr>
              <a:t>wrmsrvickers.weebly.com</a:t>
            </a:r>
            <a:r>
              <a:rPr lang="en-US" sz="4000" dirty="0">
                <a:hlinkClick r:id="rId3"/>
              </a:rPr>
              <a:t>/tsug-2018.html</a:t>
            </a:r>
            <a:endParaRPr lang="en-US" sz="4000" dirty="0"/>
          </a:p>
        </p:txBody>
      </p:sp>
      <p:sp>
        <p:nvSpPr>
          <p:cNvPr id="3" name="Title 2"/>
          <p:cNvSpPr>
            <a:spLocks noGrp="1"/>
          </p:cNvSpPr>
          <p:nvPr>
            <p:ph type="title"/>
          </p:nvPr>
        </p:nvSpPr>
        <p:spPr/>
        <p:txBody>
          <a:bodyPr/>
          <a:lstStyle/>
          <a:p>
            <a:pPr algn="ctr"/>
            <a:r>
              <a:rPr lang="en-US" dirty="0"/>
              <a:t>Thank You!   Questions?</a:t>
            </a:r>
          </a:p>
        </p:txBody>
      </p:sp>
    </p:spTree>
    <p:extLst>
      <p:ext uri="{BB962C8B-B14F-4D97-AF65-F5344CB8AC3E}">
        <p14:creationId xmlns:p14="http://schemas.microsoft.com/office/powerpoint/2010/main" val="1640057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04800"/>
            <a:ext cx="8229600" cy="1143000"/>
          </a:xfrm>
        </p:spPr>
        <p:txBody>
          <a:bodyPr>
            <a:normAutofit/>
          </a:bodyPr>
          <a:lstStyle/>
          <a:p>
            <a:pPr algn="ctr"/>
            <a:r>
              <a:rPr lang="en-US" sz="4000" dirty="0"/>
              <a:t>Quick Roll Check!</a:t>
            </a:r>
          </a:p>
        </p:txBody>
      </p:sp>
      <p:sp>
        <p:nvSpPr>
          <p:cNvPr id="3" name="TextBox 2"/>
          <p:cNvSpPr txBox="1"/>
          <p:nvPr/>
        </p:nvSpPr>
        <p:spPr>
          <a:xfrm>
            <a:off x="2667000" y="1447800"/>
            <a:ext cx="6096000" cy="5170646"/>
          </a:xfrm>
          <a:prstGeom prst="rect">
            <a:avLst/>
          </a:prstGeom>
          <a:noFill/>
        </p:spPr>
        <p:txBody>
          <a:bodyPr wrap="square" rtlCol="0">
            <a:spAutoFit/>
          </a:bodyPr>
          <a:lstStyle/>
          <a:p>
            <a:pPr marL="342900" indent="-342900">
              <a:buAutoNum type="arabicPeriod"/>
            </a:pPr>
            <a:r>
              <a:rPr lang="en-US" sz="2400" dirty="0"/>
              <a:t>I hate taking roll!</a:t>
            </a:r>
          </a:p>
          <a:p>
            <a:pPr marL="342900" indent="-342900">
              <a:buAutoNum type="arabicPeriod"/>
            </a:pPr>
            <a:r>
              <a:rPr lang="en-US" sz="2400" dirty="0"/>
              <a:t>It is required!</a:t>
            </a:r>
          </a:p>
          <a:p>
            <a:pPr marL="342900" indent="-342900">
              <a:buAutoNum type="arabicPeriod"/>
            </a:pPr>
            <a:r>
              <a:rPr lang="en-US" sz="2400" dirty="0"/>
              <a:t>I utilize seating charts to save time!</a:t>
            </a:r>
          </a:p>
          <a:p>
            <a:pPr marL="342900" indent="-342900">
              <a:buAutoNum type="arabicPeriod"/>
            </a:pPr>
            <a:r>
              <a:rPr lang="en-US" sz="2400" dirty="0"/>
              <a:t>I use my iPad for roll only and leave it open to expedite roll call.</a:t>
            </a:r>
          </a:p>
          <a:p>
            <a:pPr marL="342900" indent="-342900">
              <a:buAutoNum type="arabicPeriod"/>
            </a:pPr>
            <a:r>
              <a:rPr lang="en-US" sz="2400" dirty="0"/>
              <a:t>Easy to update if/when a kid comes in late.</a:t>
            </a:r>
          </a:p>
          <a:p>
            <a:pPr marL="342900" indent="-342900">
              <a:buAutoNum type="arabicPeriod"/>
            </a:pPr>
            <a:r>
              <a:rPr lang="en-US" sz="2400" dirty="0"/>
              <a:t>I do update my seating charts!</a:t>
            </a:r>
          </a:p>
          <a:p>
            <a:pPr marL="342900" indent="-342900">
              <a:buAutoNum type="arabicPeriod"/>
            </a:pPr>
            <a:r>
              <a:rPr lang="en-US" sz="2400" dirty="0"/>
              <a:t>Sometimes, I have them sit just long enough for roll and then they move. </a:t>
            </a:r>
          </a:p>
          <a:p>
            <a:pPr marL="342900" indent="-342900">
              <a:buAutoNum type="arabicPeriod"/>
            </a:pPr>
            <a:r>
              <a:rPr lang="en-US" sz="2400" dirty="0"/>
              <a:t>It is the daily opening routine for my classes and the kids don</a:t>
            </a:r>
            <a:r>
              <a:rPr lang="mr-IN" sz="2400" dirty="0"/>
              <a:t>’</a:t>
            </a:r>
            <a:r>
              <a:rPr lang="en-US" sz="2400" dirty="0"/>
              <a:t>t even know what I am doing most of the time!</a:t>
            </a:r>
          </a:p>
          <a:p>
            <a:pPr marL="342900" indent="-342900">
              <a:buAutoNum type="arabicPeriod"/>
            </a:pPr>
            <a:endParaRPr lang="en-US" dirty="0"/>
          </a:p>
        </p:txBody>
      </p:sp>
      <p:pic>
        <p:nvPicPr>
          <p:cNvPr id="1026" name="Picture 2" descr="ueller?…Bueller?…Bueller?… | Bunkhouse Tales"/>
          <p:cNvPicPr>
            <a:picLocks noChangeAspect="1" noChangeArrowheads="1"/>
          </p:cNvPicPr>
          <p:nvPr/>
        </p:nvPicPr>
        <p:blipFill rotWithShape="1">
          <a:blip r:embed="rId2">
            <a:extLst>
              <a:ext uri="{28A0092B-C50C-407E-A947-70E740481C1C}">
                <a14:useLocalDpi xmlns:a14="http://schemas.microsoft.com/office/drawing/2010/main" val="0"/>
              </a:ext>
            </a:extLst>
          </a:blip>
          <a:srcRect b="17857"/>
          <a:stretch/>
        </p:blipFill>
        <p:spPr bwMode="auto">
          <a:xfrm>
            <a:off x="282938" y="2280523"/>
            <a:ext cx="2394177"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717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pPr algn="ctr"/>
            <a:r>
              <a:rPr lang="en-US" dirty="0"/>
              <a:t>Roll for Substitute </a:t>
            </a:r>
            <a:r>
              <a:rPr lang="mr-IN" dirty="0"/>
              <a:t>–</a:t>
            </a:r>
            <a:r>
              <a:rPr lang="en-US" dirty="0"/>
              <a:t> Pictures!</a:t>
            </a:r>
          </a:p>
        </p:txBody>
      </p:sp>
      <p:grpSp>
        <p:nvGrpSpPr>
          <p:cNvPr id="11" name="Group 10"/>
          <p:cNvGrpSpPr/>
          <p:nvPr/>
        </p:nvGrpSpPr>
        <p:grpSpPr>
          <a:xfrm>
            <a:off x="989152" y="1371600"/>
            <a:ext cx="7545248" cy="4478559"/>
            <a:chOff x="989152" y="1371600"/>
            <a:chExt cx="7165695" cy="4478559"/>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152" y="1371600"/>
              <a:ext cx="7165695" cy="4478559"/>
            </a:xfrm>
            <a:prstGeom prst="round1Rect">
              <a:avLst/>
            </a:prstGeom>
          </p:spPr>
        </p:pic>
        <p:sp>
          <p:nvSpPr>
            <p:cNvPr id="10" name="Rectangle 9"/>
            <p:cNvSpPr/>
            <p:nvPr/>
          </p:nvSpPr>
          <p:spPr>
            <a:xfrm>
              <a:off x="1143000" y="2362200"/>
              <a:ext cx="5943600" cy="15240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158510" y="3200400"/>
              <a:ext cx="5943600" cy="15240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066800" y="4038600"/>
              <a:ext cx="5943600" cy="15240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219200" y="4876800"/>
              <a:ext cx="5943600" cy="143779"/>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155812" y="5706379"/>
              <a:ext cx="5943600" cy="143779"/>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15352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pPr algn="ctr"/>
            <a:r>
              <a:rPr lang="en-US" dirty="0"/>
              <a:t>Roll for Substitute </a:t>
            </a:r>
            <a:r>
              <a:rPr lang="mr-IN" dirty="0"/>
              <a:t>–</a:t>
            </a:r>
            <a:r>
              <a:rPr lang="en-US" dirty="0"/>
              <a:t> Pictures!</a:t>
            </a:r>
          </a:p>
        </p:txBody>
      </p:sp>
      <p:grpSp>
        <p:nvGrpSpPr>
          <p:cNvPr id="11" name="Group 10"/>
          <p:cNvGrpSpPr/>
          <p:nvPr/>
        </p:nvGrpSpPr>
        <p:grpSpPr>
          <a:xfrm>
            <a:off x="4953000" y="4190998"/>
            <a:ext cx="3486319" cy="2289663"/>
            <a:chOff x="989152" y="1371600"/>
            <a:chExt cx="7165695" cy="4478559"/>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152" y="1371600"/>
              <a:ext cx="7165695" cy="4478559"/>
            </a:xfrm>
            <a:prstGeom prst="rect">
              <a:avLst/>
            </a:prstGeom>
          </p:spPr>
        </p:pic>
        <p:sp>
          <p:nvSpPr>
            <p:cNvPr id="10" name="Rectangle 9"/>
            <p:cNvSpPr/>
            <p:nvPr/>
          </p:nvSpPr>
          <p:spPr>
            <a:xfrm>
              <a:off x="1155812" y="2390773"/>
              <a:ext cx="5943599"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155812" y="3198489"/>
              <a:ext cx="5943599"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55812" y="4070141"/>
              <a:ext cx="5943599"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219200" y="4902306"/>
              <a:ext cx="5943599"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155812" y="5735857"/>
              <a:ext cx="5943599"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600"/>
            <a:ext cx="4876800" cy="3048000"/>
          </a:xfrm>
          <a:prstGeom prst="rect">
            <a:avLst/>
          </a:prstGeom>
        </p:spPr>
      </p:pic>
      <p:sp>
        <p:nvSpPr>
          <p:cNvPr id="23" name="TextBox 22"/>
          <p:cNvSpPr txBox="1"/>
          <p:nvPr/>
        </p:nvSpPr>
        <p:spPr>
          <a:xfrm>
            <a:off x="190174" y="5012665"/>
            <a:ext cx="4277133" cy="646331"/>
          </a:xfrm>
          <a:prstGeom prst="rect">
            <a:avLst/>
          </a:prstGeom>
          <a:solidFill>
            <a:schemeClr val="accent5">
              <a:lumMod val="20000"/>
              <a:lumOff val="80000"/>
            </a:schemeClr>
          </a:solidFill>
        </p:spPr>
        <p:txBody>
          <a:bodyPr wrap="none" rtlCol="0">
            <a:spAutoFit/>
          </a:bodyPr>
          <a:lstStyle/>
          <a:p>
            <a:pPr algn="ctr"/>
            <a:r>
              <a:rPr lang="en-US" dirty="0">
                <a:solidFill>
                  <a:schemeClr val="accent2"/>
                </a:solidFill>
              </a:rPr>
              <a:t>2. Make a copy for your </a:t>
            </a:r>
          </a:p>
          <a:p>
            <a:pPr algn="ctr"/>
            <a:r>
              <a:rPr lang="en-US" dirty="0">
                <a:solidFill>
                  <a:schemeClr val="accent2"/>
                </a:solidFill>
              </a:rPr>
              <a:t>substitute </a:t>
            </a:r>
            <a:r>
              <a:rPr lang="mr-IN" dirty="0">
                <a:solidFill>
                  <a:schemeClr val="accent2"/>
                </a:solidFill>
              </a:rPr>
              <a:t>–</a:t>
            </a:r>
            <a:r>
              <a:rPr lang="en-US" dirty="0">
                <a:solidFill>
                  <a:schemeClr val="accent2"/>
                </a:solidFill>
              </a:rPr>
              <a:t> they will love you for it!.</a:t>
            </a:r>
          </a:p>
        </p:txBody>
      </p:sp>
      <p:sp>
        <p:nvSpPr>
          <p:cNvPr id="24" name="TextBox 23"/>
          <p:cNvSpPr txBox="1"/>
          <p:nvPr/>
        </p:nvSpPr>
        <p:spPr>
          <a:xfrm>
            <a:off x="5562600" y="1753923"/>
            <a:ext cx="3344185" cy="1477328"/>
          </a:xfrm>
          <a:prstGeom prst="rect">
            <a:avLst/>
          </a:prstGeom>
          <a:solidFill>
            <a:schemeClr val="accent5">
              <a:lumMod val="20000"/>
              <a:lumOff val="80000"/>
            </a:schemeClr>
          </a:solidFill>
        </p:spPr>
        <p:txBody>
          <a:bodyPr wrap="none" rtlCol="0">
            <a:spAutoFit/>
          </a:bodyPr>
          <a:lstStyle/>
          <a:p>
            <a:pPr algn="ctr"/>
            <a:r>
              <a:rPr lang="en-US" dirty="0">
                <a:solidFill>
                  <a:schemeClr val="accent2"/>
                </a:solidFill>
              </a:rPr>
              <a:t> 1. After selecting </a:t>
            </a:r>
          </a:p>
          <a:p>
            <a:pPr algn="ctr"/>
            <a:r>
              <a:rPr lang="en-US" dirty="0">
                <a:solidFill>
                  <a:schemeClr val="accent2"/>
                </a:solidFill>
              </a:rPr>
              <a:t>the “Attendance Bell”</a:t>
            </a:r>
          </a:p>
          <a:p>
            <a:pPr algn="ctr"/>
            <a:r>
              <a:rPr lang="en-US" dirty="0">
                <a:solidFill>
                  <a:schemeClr val="accent2"/>
                </a:solidFill>
              </a:rPr>
              <a:t> on the home screen, select </a:t>
            </a:r>
          </a:p>
          <a:p>
            <a:pPr algn="ctr"/>
            <a:r>
              <a:rPr lang="en-US" dirty="0">
                <a:solidFill>
                  <a:srgbClr val="FFFF00"/>
                </a:solidFill>
              </a:rPr>
              <a:t>By Seating Chart </a:t>
            </a:r>
            <a:r>
              <a:rPr lang="en-US" dirty="0">
                <a:solidFill>
                  <a:schemeClr val="accent2"/>
                </a:solidFill>
              </a:rPr>
              <a:t>and </a:t>
            </a:r>
          </a:p>
          <a:p>
            <a:pPr algn="ctr"/>
            <a:r>
              <a:rPr lang="en-US" dirty="0">
                <a:solidFill>
                  <a:schemeClr val="accent2"/>
                </a:solidFill>
              </a:rPr>
              <a:t>this will open</a:t>
            </a:r>
          </a:p>
        </p:txBody>
      </p:sp>
      <p:cxnSp>
        <p:nvCxnSpPr>
          <p:cNvPr id="6" name="Straight Arrow Connector 5"/>
          <p:cNvCxnSpPr/>
          <p:nvPr/>
        </p:nvCxnSpPr>
        <p:spPr>
          <a:xfrm flipH="1">
            <a:off x="5064925" y="2286000"/>
            <a:ext cx="1445867" cy="7620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5" name="Straight Arrow Connector 24"/>
          <p:cNvCxnSpPr>
            <a:endCxn id="3" idx="0"/>
          </p:cNvCxnSpPr>
          <p:nvPr/>
        </p:nvCxnSpPr>
        <p:spPr>
          <a:xfrm flipH="1">
            <a:off x="6696160" y="3169462"/>
            <a:ext cx="463419" cy="1021536"/>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98267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pPr algn="ctr"/>
            <a:r>
              <a:rPr lang="en-US" dirty="0"/>
              <a:t>Roll for Substitute </a:t>
            </a:r>
            <a:r>
              <a:rPr lang="mr-IN" dirty="0"/>
              <a:t>–</a:t>
            </a:r>
            <a:r>
              <a:rPr lang="en-US" dirty="0"/>
              <a:t> Pictures!</a:t>
            </a:r>
            <a:br>
              <a:rPr lang="en-US" dirty="0"/>
            </a:br>
            <a:r>
              <a:rPr lang="en-US" sz="2000" dirty="0"/>
              <a:t>A Picture can be Worth A Thousand Words in Behavior Expectations</a:t>
            </a:r>
          </a:p>
        </p:txBody>
      </p:sp>
      <p:grpSp>
        <p:nvGrpSpPr>
          <p:cNvPr id="11" name="Group 10"/>
          <p:cNvGrpSpPr/>
          <p:nvPr/>
        </p:nvGrpSpPr>
        <p:grpSpPr>
          <a:xfrm>
            <a:off x="914400" y="1295400"/>
            <a:ext cx="7467600" cy="4800601"/>
            <a:chOff x="990527" y="1371599"/>
            <a:chExt cx="6440651" cy="4478559"/>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0118"/>
            <a:stretch/>
          </p:blipFill>
          <p:spPr>
            <a:xfrm>
              <a:off x="990527" y="1371599"/>
              <a:ext cx="6440651" cy="4478559"/>
            </a:xfrm>
            <a:prstGeom prst="round1Rect">
              <a:avLst/>
            </a:prstGeom>
          </p:spPr>
        </p:pic>
        <p:sp>
          <p:nvSpPr>
            <p:cNvPr id="10" name="Rectangle 9"/>
            <p:cNvSpPr/>
            <p:nvPr/>
          </p:nvSpPr>
          <p:spPr>
            <a:xfrm>
              <a:off x="1143000" y="2362200"/>
              <a:ext cx="5943600" cy="15240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148764" y="3124200"/>
              <a:ext cx="5943600" cy="237221"/>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066800" y="3971021"/>
              <a:ext cx="5943600" cy="219979"/>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flipV="1">
              <a:off x="1219200" y="4817841"/>
              <a:ext cx="5943600" cy="211358"/>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155812" y="5664662"/>
              <a:ext cx="5943600" cy="185496"/>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8882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pPr algn="ctr"/>
            <a:r>
              <a:rPr lang="en-US" dirty="0"/>
              <a:t>There is a Seating Chart!</a:t>
            </a:r>
            <a:br>
              <a:rPr lang="en-US" dirty="0"/>
            </a:br>
            <a:endParaRPr lang="en-US" sz="2000"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219200"/>
            <a:ext cx="6629400" cy="4143375"/>
          </a:xfrm>
          <a:prstGeom prst="rect">
            <a:avLst/>
          </a:prstGeom>
        </p:spPr>
      </p:pic>
      <p:sp>
        <p:nvSpPr>
          <p:cNvPr id="13" name="TextBox 12"/>
          <p:cNvSpPr txBox="1"/>
          <p:nvPr/>
        </p:nvSpPr>
        <p:spPr>
          <a:xfrm>
            <a:off x="6705600" y="2819400"/>
            <a:ext cx="2525050" cy="1754326"/>
          </a:xfrm>
          <a:prstGeom prst="rect">
            <a:avLst/>
          </a:prstGeom>
          <a:solidFill>
            <a:schemeClr val="accent5">
              <a:lumMod val="20000"/>
              <a:lumOff val="80000"/>
            </a:schemeClr>
          </a:solidFill>
        </p:spPr>
        <p:txBody>
          <a:bodyPr wrap="none" rtlCol="0">
            <a:spAutoFit/>
          </a:bodyPr>
          <a:lstStyle/>
          <a:p>
            <a:pPr algn="ctr"/>
            <a:r>
              <a:rPr lang="en-US" dirty="0">
                <a:solidFill>
                  <a:schemeClr val="accent2"/>
                </a:solidFill>
              </a:rPr>
              <a:t> 1. After selecting </a:t>
            </a:r>
          </a:p>
          <a:p>
            <a:pPr algn="ctr"/>
            <a:r>
              <a:rPr lang="en-US" dirty="0">
                <a:solidFill>
                  <a:schemeClr val="accent2"/>
                </a:solidFill>
              </a:rPr>
              <a:t>the “Attendance Bell”</a:t>
            </a:r>
          </a:p>
          <a:p>
            <a:pPr algn="ctr"/>
            <a:r>
              <a:rPr lang="en-US" dirty="0">
                <a:solidFill>
                  <a:schemeClr val="accent2"/>
                </a:solidFill>
              </a:rPr>
              <a:t> on the home </a:t>
            </a:r>
          </a:p>
          <a:p>
            <a:pPr algn="ctr"/>
            <a:r>
              <a:rPr lang="en-US" dirty="0">
                <a:solidFill>
                  <a:schemeClr val="accent2"/>
                </a:solidFill>
              </a:rPr>
              <a:t>screen, select </a:t>
            </a:r>
          </a:p>
          <a:p>
            <a:pPr algn="ctr"/>
            <a:r>
              <a:rPr lang="en-US" dirty="0">
                <a:solidFill>
                  <a:srgbClr val="FFFF00"/>
                </a:solidFill>
              </a:rPr>
              <a:t>Assign Seats </a:t>
            </a:r>
            <a:r>
              <a:rPr lang="en-US" dirty="0">
                <a:solidFill>
                  <a:schemeClr val="accent2"/>
                </a:solidFill>
              </a:rPr>
              <a:t>to </a:t>
            </a:r>
          </a:p>
          <a:p>
            <a:pPr algn="ctr"/>
            <a:r>
              <a:rPr lang="en-US" dirty="0">
                <a:solidFill>
                  <a:schemeClr val="accent2"/>
                </a:solidFill>
              </a:rPr>
              <a:t>activate this option</a:t>
            </a:r>
          </a:p>
        </p:txBody>
      </p:sp>
      <p:cxnSp>
        <p:nvCxnSpPr>
          <p:cNvPr id="5" name="Straight Arrow Connector 4"/>
          <p:cNvCxnSpPr/>
          <p:nvPr/>
        </p:nvCxnSpPr>
        <p:spPr>
          <a:xfrm flipH="1" flipV="1">
            <a:off x="6324600" y="2667000"/>
            <a:ext cx="533400" cy="91440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043865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pPr algn="ctr"/>
            <a:r>
              <a:rPr lang="en-US" dirty="0"/>
              <a:t>There is a Seating Chart!</a:t>
            </a:r>
            <a:br>
              <a:rPr lang="en-US" dirty="0"/>
            </a:br>
            <a:endParaRPr lang="en-US" sz="20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5833" t="22000" r="11667" b="11333"/>
          <a:stretch/>
        </p:blipFill>
        <p:spPr>
          <a:xfrm>
            <a:off x="1752600" y="990600"/>
            <a:ext cx="4572000" cy="3048000"/>
          </a:xfrm>
          <a:prstGeom prst="rect">
            <a:avLst/>
          </a:prstGeom>
        </p:spPr>
      </p:pic>
      <p:sp>
        <p:nvSpPr>
          <p:cNvPr id="13" name="TextBox 12"/>
          <p:cNvSpPr txBox="1"/>
          <p:nvPr/>
        </p:nvSpPr>
        <p:spPr>
          <a:xfrm>
            <a:off x="6054693" y="2895600"/>
            <a:ext cx="3089307" cy="646331"/>
          </a:xfrm>
          <a:prstGeom prst="rect">
            <a:avLst/>
          </a:prstGeom>
          <a:solidFill>
            <a:schemeClr val="accent5">
              <a:lumMod val="20000"/>
              <a:lumOff val="80000"/>
            </a:schemeClr>
          </a:solidFill>
        </p:spPr>
        <p:txBody>
          <a:bodyPr wrap="none" rtlCol="0">
            <a:spAutoFit/>
          </a:bodyPr>
          <a:lstStyle/>
          <a:p>
            <a:pPr algn="ctr"/>
            <a:r>
              <a:rPr lang="en-US" dirty="0">
                <a:solidFill>
                  <a:schemeClr val="accent2"/>
                </a:solidFill>
              </a:rPr>
              <a:t> 2. You will choose select </a:t>
            </a:r>
          </a:p>
          <a:p>
            <a:pPr algn="ctr"/>
            <a:r>
              <a:rPr lang="en-US" dirty="0">
                <a:solidFill>
                  <a:schemeClr val="accent2"/>
                </a:solidFill>
              </a:rPr>
              <a:t>to move student</a:t>
            </a:r>
          </a:p>
        </p:txBody>
      </p:sp>
      <p:cxnSp>
        <p:nvCxnSpPr>
          <p:cNvPr id="6" name="Straight Arrow Connector 5"/>
          <p:cNvCxnSpPr/>
          <p:nvPr/>
        </p:nvCxnSpPr>
        <p:spPr>
          <a:xfrm flipH="1" flipV="1">
            <a:off x="4829511" y="2715195"/>
            <a:ext cx="1360136" cy="47556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000" t="34000" r="13333" b="38000"/>
          <a:stretch/>
        </p:blipFill>
        <p:spPr>
          <a:xfrm>
            <a:off x="2133600" y="4754562"/>
            <a:ext cx="5638800" cy="1600200"/>
          </a:xfrm>
          <a:prstGeom prst="rect">
            <a:avLst/>
          </a:prstGeom>
        </p:spPr>
      </p:pic>
      <p:sp>
        <p:nvSpPr>
          <p:cNvPr id="11" name="TextBox 10"/>
          <p:cNvSpPr txBox="1"/>
          <p:nvPr/>
        </p:nvSpPr>
        <p:spPr>
          <a:xfrm>
            <a:off x="2563339" y="4116625"/>
            <a:ext cx="4163320" cy="369332"/>
          </a:xfrm>
          <a:prstGeom prst="rect">
            <a:avLst/>
          </a:prstGeom>
          <a:solidFill>
            <a:schemeClr val="accent5">
              <a:lumMod val="20000"/>
              <a:lumOff val="80000"/>
            </a:schemeClr>
          </a:solidFill>
        </p:spPr>
        <p:txBody>
          <a:bodyPr wrap="none" rtlCol="0">
            <a:spAutoFit/>
          </a:bodyPr>
          <a:lstStyle/>
          <a:p>
            <a:pPr algn="ctr"/>
            <a:r>
              <a:rPr lang="en-US" dirty="0">
                <a:solidFill>
                  <a:schemeClr val="accent2"/>
                </a:solidFill>
              </a:rPr>
              <a:t> 3. Then swap with another student</a:t>
            </a:r>
          </a:p>
        </p:txBody>
      </p:sp>
      <p:sp>
        <p:nvSpPr>
          <p:cNvPr id="16" name="TextBox 15"/>
          <p:cNvSpPr txBox="1"/>
          <p:nvPr/>
        </p:nvSpPr>
        <p:spPr>
          <a:xfrm>
            <a:off x="217811" y="5089288"/>
            <a:ext cx="1715534" cy="369332"/>
          </a:xfrm>
          <a:prstGeom prst="rect">
            <a:avLst/>
          </a:prstGeom>
          <a:solidFill>
            <a:schemeClr val="accent5">
              <a:lumMod val="20000"/>
              <a:lumOff val="80000"/>
            </a:schemeClr>
          </a:solidFill>
        </p:spPr>
        <p:txBody>
          <a:bodyPr wrap="none" rtlCol="0">
            <a:spAutoFit/>
          </a:bodyPr>
          <a:lstStyle/>
          <a:p>
            <a:pPr algn="ctr"/>
            <a:r>
              <a:rPr lang="en-US" dirty="0">
                <a:solidFill>
                  <a:schemeClr val="accent2"/>
                </a:solidFill>
              </a:rPr>
              <a:t> 4. Pros/Cons</a:t>
            </a:r>
          </a:p>
        </p:txBody>
      </p:sp>
      <p:sp>
        <p:nvSpPr>
          <p:cNvPr id="19" name="Rectangle 18"/>
          <p:cNvSpPr/>
          <p:nvPr/>
        </p:nvSpPr>
        <p:spPr>
          <a:xfrm>
            <a:off x="2362200" y="5791200"/>
            <a:ext cx="5105400" cy="25007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933345" y="2402565"/>
            <a:ext cx="4010255"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891144" y="3642345"/>
            <a:ext cx="4010255"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4953000" y="4451909"/>
            <a:ext cx="55970" cy="16440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2971800" y="4577026"/>
            <a:ext cx="1848945" cy="15951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33222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1524</TotalTime>
  <Words>1051</Words>
  <Application>Microsoft Macintosh PowerPoint</Application>
  <PresentationFormat>On-screen Show (4:3)</PresentationFormat>
  <Paragraphs>170</Paragraphs>
  <Slides>34</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Calibri</vt:lpstr>
      <vt:lpstr>Lucida Sans Unicode</vt:lpstr>
      <vt:lpstr>Mangal</vt:lpstr>
      <vt:lpstr>Tahoma</vt:lpstr>
      <vt:lpstr>Verdana</vt:lpstr>
      <vt:lpstr>Wingdings</vt:lpstr>
      <vt:lpstr>Wingdings 2</vt:lpstr>
      <vt:lpstr>Wingdings 3</vt:lpstr>
      <vt:lpstr>Concourse</vt:lpstr>
      <vt:lpstr>2018 TSUG Conference</vt:lpstr>
      <vt:lpstr>Quick Roll Check!</vt:lpstr>
      <vt:lpstr>Quick Roll Check!</vt:lpstr>
      <vt:lpstr>Quick Roll Check!</vt:lpstr>
      <vt:lpstr>Roll for Substitute – Pictures!</vt:lpstr>
      <vt:lpstr>Roll for Substitute – Pictures!</vt:lpstr>
      <vt:lpstr>Roll for Substitute – Pictures! A Picture can be Worth A Thousand Words in Behavior Expectations</vt:lpstr>
      <vt:lpstr>There is a Seating Chart! </vt:lpstr>
      <vt:lpstr>There is a Seating Chart! </vt:lpstr>
      <vt:lpstr>Emergency Preparedness </vt:lpstr>
      <vt:lpstr>Communication 101</vt:lpstr>
      <vt:lpstr>Communication!!!!!</vt:lpstr>
      <vt:lpstr>Communication!!!!!</vt:lpstr>
      <vt:lpstr>Communication!!!!!</vt:lpstr>
      <vt:lpstr>Communication Adding Attachments</vt:lpstr>
      <vt:lpstr>Communication Guidelines to Consider</vt:lpstr>
      <vt:lpstr>Online Assignments &amp; Tests</vt:lpstr>
      <vt:lpstr>And it Also Does Grades!</vt:lpstr>
      <vt:lpstr>And it Also Does Grades! Guidelines to Consider</vt:lpstr>
      <vt:lpstr>There’s a Report for That!</vt:lpstr>
      <vt:lpstr>There’s a Report for That!</vt:lpstr>
      <vt:lpstr>There’s a Report for That!</vt:lpstr>
      <vt:lpstr>There’s a Report for That!</vt:lpstr>
      <vt:lpstr>There’s a Report for That!</vt:lpstr>
      <vt:lpstr>There’s a Report for That!</vt:lpstr>
      <vt:lpstr>There’s a Report for That!</vt:lpstr>
      <vt:lpstr>There’s a Report for That!</vt:lpstr>
      <vt:lpstr>There’s a Report for That! Guidelines to Consider</vt:lpstr>
      <vt:lpstr>504/SPED/CYA</vt:lpstr>
      <vt:lpstr>504/SPED/CYA</vt:lpstr>
      <vt:lpstr>The Application –Teachers – Parents – Students!</vt:lpstr>
      <vt:lpstr>The Application –Teachers – Parents – Students!</vt:lpstr>
      <vt:lpstr>The Application –Teachers – Parents – Students!</vt:lpstr>
      <vt:lpstr>Thank You!   Questions?</vt:lpstr>
    </vt:vector>
  </TitlesOfParts>
  <Company>DPISD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Pike</dc:creator>
  <cp:lastModifiedBy>Microsoft Office User</cp:lastModifiedBy>
  <cp:revision>185</cp:revision>
  <cp:lastPrinted>2018-10-01T23:13:28Z</cp:lastPrinted>
  <dcterms:created xsi:type="dcterms:W3CDTF">2015-09-14T20:47:44Z</dcterms:created>
  <dcterms:modified xsi:type="dcterms:W3CDTF">2018-10-01T23:16:07Z</dcterms:modified>
</cp:coreProperties>
</file>