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5" r:id="rId16"/>
    <p:sldId id="276" r:id="rId17"/>
    <p:sldId id="277" r:id="rId18"/>
    <p:sldId id="281" r:id="rId19"/>
    <p:sldId id="282" r:id="rId20"/>
    <p:sldId id="278" r:id="rId21"/>
    <p:sldId id="279" r:id="rId22"/>
    <p:sldId id="280" r:id="rId2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/>
    <p:restoredTop sz="93663" autoAdjust="0"/>
  </p:normalViewPr>
  <p:slideViewPr>
    <p:cSldViewPr>
      <p:cViewPr varScale="1">
        <p:scale>
          <a:sx n="116" d="100"/>
          <a:sy n="116" d="100"/>
        </p:scale>
        <p:origin x="1984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FA2214C-C078-4D07-A288-4A1C67603843}" type="datetimeFigureOut">
              <a:rPr lang="en-US" smtClean="0"/>
              <a:t>10/1/18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DA5E5CA-B101-4A07-8D02-65C0FC4C78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2214C-C078-4D07-A288-4A1C67603843}" type="datetimeFigureOut">
              <a:rPr lang="en-US" smtClean="0"/>
              <a:t>10/1/18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5E5CA-B101-4A07-8D02-65C0FC4C78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2214C-C078-4D07-A288-4A1C67603843}" type="datetimeFigureOut">
              <a:rPr lang="en-US" smtClean="0"/>
              <a:t>10/1/18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5E5CA-B101-4A07-8D02-65C0FC4C78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2214C-C078-4D07-A288-4A1C67603843}" type="datetimeFigureOut">
              <a:rPr lang="en-US" smtClean="0"/>
              <a:t>10/1/18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5E5CA-B101-4A07-8D02-65C0FC4C784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2214C-C078-4D07-A288-4A1C67603843}" type="datetimeFigureOut">
              <a:rPr lang="en-US" smtClean="0"/>
              <a:t>10/1/18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5E5CA-B101-4A07-8D02-65C0FC4C784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2214C-C078-4D07-A288-4A1C67603843}" type="datetimeFigureOut">
              <a:rPr lang="en-US" smtClean="0"/>
              <a:t>10/1/18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5E5CA-B101-4A07-8D02-65C0FC4C784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2214C-C078-4D07-A288-4A1C67603843}" type="datetimeFigureOut">
              <a:rPr lang="en-US" smtClean="0"/>
              <a:t>10/1/18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5E5CA-B101-4A07-8D02-65C0FC4C78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2214C-C078-4D07-A288-4A1C67603843}" type="datetimeFigureOut">
              <a:rPr lang="en-US" smtClean="0"/>
              <a:t>10/1/18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5E5CA-B101-4A07-8D02-65C0FC4C784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2214C-C078-4D07-A288-4A1C67603843}" type="datetimeFigureOut">
              <a:rPr lang="en-US" smtClean="0"/>
              <a:t>10/1/18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5E5CA-B101-4A07-8D02-65C0FC4C78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7FA2214C-C078-4D07-A288-4A1C67603843}" type="datetimeFigureOut">
              <a:rPr lang="en-US" smtClean="0"/>
              <a:t>10/1/18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5E5CA-B101-4A07-8D02-65C0FC4C78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FA2214C-C078-4D07-A288-4A1C67603843}" type="datetimeFigureOut">
              <a:rPr lang="en-US" smtClean="0"/>
              <a:t>10/1/18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DA5E5CA-B101-4A07-8D02-65C0FC4C784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7FA2214C-C078-4D07-A288-4A1C67603843}" type="datetimeFigureOut">
              <a:rPr lang="en-US" smtClean="0"/>
              <a:t>10/1/18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DDA5E5CA-B101-4A07-8D02-65C0FC4C784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rmsrvickers.weebly.com/tsug-2018.html" TargetMode="External"/><Relationship Id="rId2" Type="http://schemas.openxmlformats.org/officeDocument/2006/relationships/hyperlink" Target="mailto:rvickers@eanesisd.net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8229600" cy="38401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480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Gradebook Tips and Online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Assessments for the 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Efficient Teacher</a:t>
            </a:r>
          </a:p>
          <a:p>
            <a:pPr marL="0" indent="0" algn="ctr">
              <a:buNone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/>
              <a:t>2018 TSUG Conference</a:t>
            </a:r>
          </a:p>
        </p:txBody>
      </p:sp>
      <p:pic>
        <p:nvPicPr>
          <p:cNvPr id="4" name="Picture 3" descr="http://www.tsug.org/images/skylogo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329" y="4876800"/>
            <a:ext cx="3857625" cy="11715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82509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96608"/>
            <a:ext cx="7529721" cy="403837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algn="ctr"/>
            <a:r>
              <a:rPr lang="en-US" dirty="0"/>
              <a:t>Creating an Online Assignment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82421" y="1737929"/>
            <a:ext cx="6567824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29. Click on Add Assignment to open the following box: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8643" y="1057156"/>
            <a:ext cx="85344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70C0"/>
                </a:solidFill>
              </a:rPr>
              <a:t>TIP:  Remember when adding an online assignment to the gradebook</a:t>
            </a:r>
          </a:p>
          <a:p>
            <a:pPr algn="ctr"/>
            <a:r>
              <a:rPr lang="en-US" sz="1600" dirty="0">
                <a:solidFill>
                  <a:srgbClr val="0070C0"/>
                </a:solidFill>
              </a:rPr>
              <a:t>that there are a few extra steps involved then just recording grades!  </a:t>
            </a:r>
          </a:p>
        </p:txBody>
      </p:sp>
    </p:spTree>
    <p:extLst>
      <p:ext uri="{BB962C8B-B14F-4D97-AF65-F5344CB8AC3E}">
        <p14:creationId xmlns:p14="http://schemas.microsoft.com/office/powerpoint/2010/main" val="32074041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algn="ctr"/>
            <a:r>
              <a:rPr lang="en-US" dirty="0"/>
              <a:t>Creating an Online Assignment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70309" y="1553263"/>
            <a:ext cx="2518638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30. Click on options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8643" y="1057156"/>
            <a:ext cx="8534400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70C0"/>
                </a:solidFill>
              </a:rPr>
              <a:t>TIP:  Keep chocolate nearby to help when doing this for the first time.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9000"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13" y="1920666"/>
            <a:ext cx="6934200" cy="371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16912" y="5795058"/>
            <a:ext cx="6502101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31. Click on Copy from my Online Assignment Template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733800" y="1737929"/>
            <a:ext cx="2590800" cy="2300671"/>
          </a:xfrm>
          <a:prstGeom prst="straightConnector1">
            <a:avLst/>
          </a:prstGeom>
          <a:ln w="381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6477000" y="4191000"/>
            <a:ext cx="1137214" cy="1666661"/>
          </a:xfrm>
          <a:prstGeom prst="straightConnector1">
            <a:avLst/>
          </a:prstGeom>
          <a:ln w="381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40781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algn="ctr"/>
            <a:r>
              <a:rPr lang="en-US" dirty="0"/>
              <a:t>Creating an Online Assignment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70309" y="1553263"/>
            <a:ext cx="4770858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32. Locate and click on Assignment/Test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8643" y="1057156"/>
            <a:ext cx="8534400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70C0"/>
                </a:solidFill>
              </a:rPr>
              <a:t>TIP:  You can search for a template if you can’t locate it.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19400" y="6160532"/>
            <a:ext cx="3861955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33. Choose Clone to Assignment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1964250"/>
            <a:ext cx="6207407" cy="4015474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 flipV="1">
            <a:off x="5410200" y="2743200"/>
            <a:ext cx="1371600" cy="3417333"/>
          </a:xfrm>
          <a:prstGeom prst="straightConnector1">
            <a:avLst/>
          </a:prstGeom>
          <a:ln w="381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590800" y="1737929"/>
            <a:ext cx="1143000" cy="3519871"/>
          </a:xfrm>
          <a:prstGeom prst="straightConnector1">
            <a:avLst/>
          </a:prstGeom>
          <a:ln w="381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2723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6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133600"/>
            <a:ext cx="6629400" cy="3640214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68362"/>
          </a:xfrm>
        </p:spPr>
        <p:txBody>
          <a:bodyPr/>
          <a:lstStyle/>
          <a:p>
            <a:pPr algn="ctr"/>
            <a:r>
              <a:rPr lang="en-US" dirty="0"/>
              <a:t>Creating an Online Assignment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70309" y="1553263"/>
            <a:ext cx="2403222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34. Add description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8643" y="914400"/>
            <a:ext cx="85344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70C0"/>
                </a:solidFill>
              </a:rPr>
              <a:t>TIP:  The name box doesn’t work on this page and give yourself a window before answers appear for students who are sick!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19400" y="6160532"/>
            <a:ext cx="4629794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36. Choose when answer might appear!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3505200" y="4191000"/>
            <a:ext cx="1905000" cy="1969534"/>
          </a:xfrm>
          <a:prstGeom prst="straightConnector1">
            <a:avLst/>
          </a:prstGeom>
          <a:ln w="381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590800" y="1737929"/>
            <a:ext cx="1143000" cy="1310071"/>
          </a:xfrm>
          <a:prstGeom prst="straightConnector1">
            <a:avLst/>
          </a:prstGeom>
          <a:ln w="381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803428" y="1698273"/>
            <a:ext cx="2953053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35. Add start/stop dates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3505200" y="2050243"/>
            <a:ext cx="2231615" cy="1683557"/>
          </a:xfrm>
          <a:prstGeom prst="straightConnector1">
            <a:avLst/>
          </a:prstGeom>
          <a:ln w="381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610974" y="3547485"/>
            <a:ext cx="2291013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37. Save and back </a:t>
            </a:r>
          </a:p>
          <a:p>
            <a:pPr algn="ctr"/>
            <a:r>
              <a:rPr lang="en-US" dirty="0">
                <a:solidFill>
                  <a:schemeClr val="accent2"/>
                </a:solidFill>
              </a:rPr>
              <a:t>when Done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7315200" y="2892021"/>
            <a:ext cx="609601" cy="655464"/>
          </a:xfrm>
          <a:prstGeom prst="straightConnector1">
            <a:avLst/>
          </a:prstGeom>
          <a:ln w="381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969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1000" contras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72" y="2308258"/>
            <a:ext cx="6746728" cy="359140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68362"/>
          </a:xfrm>
        </p:spPr>
        <p:txBody>
          <a:bodyPr/>
          <a:lstStyle/>
          <a:p>
            <a:pPr algn="ctr"/>
            <a:r>
              <a:rPr lang="en-US" dirty="0"/>
              <a:t>Creating an Online Assignment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8643" y="914400"/>
            <a:ext cx="85344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70C0"/>
                </a:solidFill>
              </a:rPr>
              <a:t>TIP:  If you see (Available Online) then you have done everything correct </a:t>
            </a:r>
          </a:p>
          <a:p>
            <a:pPr algn="ctr"/>
            <a:r>
              <a:rPr lang="en-US" sz="1600" dirty="0">
                <a:solidFill>
                  <a:srgbClr val="0070C0"/>
                </a:solidFill>
              </a:rPr>
              <a:t>thus far and are on the home stretch!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295400" y="1206787"/>
            <a:ext cx="1447800" cy="1917413"/>
          </a:xfrm>
          <a:prstGeom prst="straightConnector1">
            <a:avLst/>
          </a:prstGeom>
          <a:ln w="381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036662" y="6002002"/>
            <a:ext cx="2279791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40. Assign Classes</a:t>
            </a:r>
          </a:p>
        </p:txBody>
      </p:sp>
      <p:cxnSp>
        <p:nvCxnSpPr>
          <p:cNvPr id="11" name="Straight Arrow Connector 10"/>
          <p:cNvCxnSpPr>
            <a:stCxn id="31" idx="1"/>
          </p:cNvCxnSpPr>
          <p:nvPr/>
        </p:nvCxnSpPr>
        <p:spPr>
          <a:xfrm flipH="1" flipV="1">
            <a:off x="3176557" y="3505200"/>
            <a:ext cx="3550206" cy="218049"/>
          </a:xfrm>
          <a:prstGeom prst="straightConnector1">
            <a:avLst/>
          </a:prstGeom>
          <a:ln w="381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595603" y="6140899"/>
            <a:ext cx="2204450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41. Save and Back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726763" y="3400083"/>
            <a:ext cx="2000869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39. Name/Type </a:t>
            </a:r>
          </a:p>
          <a:p>
            <a:pPr algn="ctr"/>
            <a:r>
              <a:rPr lang="en-US" dirty="0">
                <a:solidFill>
                  <a:schemeClr val="accent2"/>
                </a:solidFill>
              </a:rPr>
              <a:t>of Assignment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flipH="1" flipV="1">
            <a:off x="2286000" y="5410200"/>
            <a:ext cx="1524000" cy="591802"/>
          </a:xfrm>
          <a:prstGeom prst="straightConnector1">
            <a:avLst/>
          </a:prstGeom>
          <a:ln w="381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 flipV="1">
            <a:off x="6324600" y="3400083"/>
            <a:ext cx="602482" cy="2691643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56970" y="1752227"/>
            <a:ext cx="6963766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38. Fill Assignment Info as you would any other assignment:</a:t>
            </a:r>
          </a:p>
        </p:txBody>
      </p:sp>
    </p:spTree>
    <p:extLst>
      <p:ext uri="{BB962C8B-B14F-4D97-AF65-F5344CB8AC3E}">
        <p14:creationId xmlns:p14="http://schemas.microsoft.com/office/powerpoint/2010/main" val="6291400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6000"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50" y="1819624"/>
            <a:ext cx="7823114" cy="279112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68362"/>
          </a:xfrm>
        </p:spPr>
        <p:txBody>
          <a:bodyPr/>
          <a:lstStyle/>
          <a:p>
            <a:pPr algn="ctr"/>
            <a:r>
              <a:rPr lang="en-US" dirty="0"/>
              <a:t>Creating an Online Assignment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8042" y="1311579"/>
            <a:ext cx="5936240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42. The assignment/test is now ready for students!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8643" y="914400"/>
            <a:ext cx="8534400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70C0"/>
                </a:solidFill>
              </a:rPr>
              <a:t>TIP:  If you still see (Available Online) then you are done!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295400" y="1206787"/>
            <a:ext cx="1524000" cy="1460213"/>
          </a:xfrm>
          <a:prstGeom prst="straightConnector1">
            <a:avLst/>
          </a:prstGeom>
          <a:ln w="381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810000" y="4763870"/>
            <a:ext cx="2448106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43. Gradebook View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14400" y="5147669"/>
            <a:ext cx="6781800" cy="1444625"/>
            <a:chOff x="914400" y="5147670"/>
            <a:chExt cx="6781800" cy="1444625"/>
          </a:xfrm>
        </p:grpSpPr>
        <p:pic>
          <p:nvPicPr>
            <p:cNvPr id="1229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4000" contras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5147670"/>
              <a:ext cx="6781800" cy="1444625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Rounded Rectangle 22"/>
            <p:cNvSpPr/>
            <p:nvPr/>
          </p:nvSpPr>
          <p:spPr>
            <a:xfrm>
              <a:off x="1143000" y="6400800"/>
              <a:ext cx="304800" cy="191495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" name="Straight Arrow Connector 10"/>
          <p:cNvCxnSpPr/>
          <p:nvPr/>
        </p:nvCxnSpPr>
        <p:spPr>
          <a:xfrm>
            <a:off x="5181600" y="5098354"/>
            <a:ext cx="0" cy="921446"/>
          </a:xfrm>
          <a:prstGeom prst="straightConnector1">
            <a:avLst/>
          </a:prstGeom>
          <a:ln w="381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69491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189927"/>
            <a:ext cx="6478653" cy="41346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68362"/>
          </a:xfrm>
        </p:spPr>
        <p:txBody>
          <a:bodyPr/>
          <a:lstStyle/>
          <a:p>
            <a:pPr algn="ctr"/>
            <a:r>
              <a:rPr lang="en-US" dirty="0"/>
              <a:t>Creating an Online Assignment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8042" y="1311579"/>
            <a:ext cx="5642891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44. The students should click on the assignment</a:t>
            </a:r>
          </a:p>
          <a:p>
            <a:r>
              <a:rPr lang="en-US" dirty="0">
                <a:solidFill>
                  <a:schemeClr val="accent2"/>
                </a:solidFill>
              </a:rPr>
              <a:t>       link embedded on their dashboard!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8643" y="914400"/>
            <a:ext cx="8534400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70C0"/>
                </a:solidFill>
              </a:rPr>
              <a:t>TIP:  Make sure students log on through your districts website!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3886200" y="1828800"/>
            <a:ext cx="2209800" cy="3657600"/>
          </a:xfrm>
          <a:prstGeom prst="straightConnector1">
            <a:avLst/>
          </a:prstGeom>
          <a:ln w="381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78969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95417"/>
            <a:ext cx="7391400" cy="41111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68362"/>
          </a:xfrm>
        </p:spPr>
        <p:txBody>
          <a:bodyPr/>
          <a:lstStyle/>
          <a:p>
            <a:pPr algn="ctr"/>
            <a:r>
              <a:rPr lang="en-US" dirty="0"/>
              <a:t>Creating an Online Assignment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00200" y="1315219"/>
            <a:ext cx="5767926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45. A finished test from a student’s point of view: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8643" y="914400"/>
            <a:ext cx="8534400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70C0"/>
                </a:solidFill>
              </a:rPr>
              <a:t>TIP:  Nick wanted you to know that there was an 8 point curve!</a:t>
            </a:r>
          </a:p>
        </p:txBody>
      </p:sp>
    </p:spTree>
    <p:extLst>
      <p:ext uri="{BB962C8B-B14F-4D97-AF65-F5344CB8AC3E}">
        <p14:creationId xmlns:p14="http://schemas.microsoft.com/office/powerpoint/2010/main" val="24122289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D046A9-0383-5148-88C3-17795B9EB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Test Security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67CB55-166B-A44D-A829-0B0E418116D3}"/>
              </a:ext>
            </a:extLst>
          </p:cNvPr>
          <p:cNvSpPr txBox="1"/>
          <p:nvPr/>
        </p:nvSpPr>
        <p:spPr>
          <a:xfrm>
            <a:off x="850792" y="1246773"/>
            <a:ext cx="5698996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2"/>
                </a:solidFill>
              </a:rPr>
              <a:t>Many teachers worry about </a:t>
            </a:r>
          </a:p>
          <a:p>
            <a:pPr algn="ctr"/>
            <a:r>
              <a:rPr lang="en-US" sz="3200" dirty="0">
                <a:solidFill>
                  <a:schemeClr val="accent2"/>
                </a:solidFill>
              </a:rPr>
              <a:t>online test security!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563042-EF44-C240-B833-3E3009AB0283}"/>
              </a:ext>
            </a:extLst>
          </p:cNvPr>
          <p:cNvSpPr txBox="1"/>
          <p:nvPr/>
        </p:nvSpPr>
        <p:spPr>
          <a:xfrm>
            <a:off x="425067" y="4953000"/>
            <a:ext cx="8409674" cy="178510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200" u="sng" dirty="0">
                <a:solidFill>
                  <a:srgbClr val="0070C0"/>
                </a:solidFill>
              </a:rPr>
              <a:t>Quick Tips:</a:t>
            </a:r>
          </a:p>
          <a:p>
            <a:pPr algn="ctr"/>
            <a:r>
              <a:rPr lang="en-US" sz="2200" dirty="0">
                <a:solidFill>
                  <a:srgbClr val="0070C0"/>
                </a:solidFill>
              </a:rPr>
              <a:t>1. There a few options to lock in students to the site.</a:t>
            </a:r>
          </a:p>
          <a:p>
            <a:pPr algn="ctr"/>
            <a:r>
              <a:rPr lang="en-US" sz="2200" dirty="0">
                <a:solidFill>
                  <a:srgbClr val="0070C0"/>
                </a:solidFill>
              </a:rPr>
              <a:t>2. Set times to correspond with class periods in test setup.</a:t>
            </a:r>
          </a:p>
          <a:p>
            <a:pPr algn="ctr"/>
            <a:r>
              <a:rPr lang="en-US" sz="2200" dirty="0">
                <a:solidFill>
                  <a:srgbClr val="0070C0"/>
                </a:solidFill>
              </a:rPr>
              <a:t>3. Upload during passing period.</a:t>
            </a:r>
          </a:p>
          <a:p>
            <a:pPr algn="ctr"/>
            <a:r>
              <a:rPr lang="en-US" sz="2200" dirty="0">
                <a:solidFill>
                  <a:srgbClr val="0070C0"/>
                </a:solidFill>
              </a:rPr>
              <a:t>4. Randomize test questions when possible.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20CBBC-AD49-7245-BCAF-919CEB35B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378" y="2593404"/>
            <a:ext cx="4267200" cy="2133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A189E0-2E6C-7C44-BC16-0F7BB47CC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0" y="430798"/>
            <a:ext cx="1996858" cy="16319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4CF58A-6D68-6A46-8124-272FE1F5F3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0150" y="2707857"/>
            <a:ext cx="38481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5052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7C629B-7941-AE41-92F5-E2420E80B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Nearpod or Apple Classroom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5DE9F9-D027-5F4F-9695-217C31AADBAB}"/>
              </a:ext>
            </a:extLst>
          </p:cNvPr>
          <p:cNvSpPr txBox="1"/>
          <p:nvPr/>
        </p:nvSpPr>
        <p:spPr>
          <a:xfrm>
            <a:off x="1120574" y="1524000"/>
            <a:ext cx="6902852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Both platforms allow you to see the screens of the students.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F6CF68-AFA7-6044-B191-3805E99492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2" r="25236"/>
          <a:stretch/>
        </p:blipFill>
        <p:spPr>
          <a:xfrm>
            <a:off x="457200" y="2133600"/>
            <a:ext cx="1447800" cy="15059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D3F9DE-38C1-D24E-A062-0660E7B772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752850"/>
            <a:ext cx="2133600" cy="1600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611B66-BFD5-A342-B573-C713B79B7C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408" y="2264586"/>
            <a:ext cx="5676900" cy="1219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44230A-1E46-D14C-A7F9-6A5E545E40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524250"/>
            <a:ext cx="3962400" cy="2057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38425C0-661E-3748-B61B-D7FF83E19109}"/>
              </a:ext>
            </a:extLst>
          </p:cNvPr>
          <p:cNvSpPr txBox="1"/>
          <p:nvPr/>
        </p:nvSpPr>
        <p:spPr>
          <a:xfrm>
            <a:off x="990600" y="5642752"/>
            <a:ext cx="2988319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u="sng" dirty="0">
                <a:solidFill>
                  <a:schemeClr val="accent2"/>
                </a:solidFill>
              </a:rPr>
              <a:t>Pros:</a:t>
            </a:r>
          </a:p>
          <a:p>
            <a:pPr algn="ctr"/>
            <a:r>
              <a:rPr lang="en-US" dirty="0">
                <a:solidFill>
                  <a:schemeClr val="accent2"/>
                </a:solidFill>
              </a:rPr>
              <a:t>You see the students live</a:t>
            </a:r>
          </a:p>
          <a:p>
            <a:pPr algn="ctr"/>
            <a:r>
              <a:rPr lang="en-US" dirty="0">
                <a:solidFill>
                  <a:schemeClr val="accent2"/>
                </a:solidFill>
              </a:rPr>
              <a:t>Both Apps are free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8F32EF-881E-A94B-B04D-304EE9085DF9}"/>
              </a:ext>
            </a:extLst>
          </p:cNvPr>
          <p:cNvSpPr txBox="1"/>
          <p:nvPr/>
        </p:nvSpPr>
        <p:spPr>
          <a:xfrm>
            <a:off x="4572000" y="5657671"/>
            <a:ext cx="3842719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u="sng" dirty="0">
                <a:solidFill>
                  <a:schemeClr val="accent2"/>
                </a:solidFill>
              </a:rPr>
              <a:t>Cons:</a:t>
            </a:r>
          </a:p>
          <a:p>
            <a:pPr algn="ctr"/>
            <a:r>
              <a:rPr lang="en-US" dirty="0">
                <a:solidFill>
                  <a:schemeClr val="accent2"/>
                </a:solidFill>
              </a:rPr>
              <a:t>Apple Classroom works on iPads</a:t>
            </a:r>
          </a:p>
          <a:p>
            <a:pPr algn="ctr"/>
            <a:r>
              <a:rPr lang="en-US" dirty="0">
                <a:solidFill>
                  <a:schemeClr val="accent2"/>
                </a:solidFill>
              </a:rPr>
              <a:t>Testing Sped; 504</a:t>
            </a:r>
          </a:p>
          <a:p>
            <a:pPr algn="ctr"/>
            <a:r>
              <a:rPr lang="en-US" dirty="0">
                <a:solidFill>
                  <a:schemeClr val="accent2"/>
                </a:solidFill>
              </a:rPr>
              <a:t>They will find a way!</a:t>
            </a:r>
          </a:p>
        </p:txBody>
      </p:sp>
    </p:spTree>
    <p:extLst>
      <p:ext uri="{BB962C8B-B14F-4D97-AF65-F5344CB8AC3E}">
        <p14:creationId xmlns:p14="http://schemas.microsoft.com/office/powerpoint/2010/main" val="860342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28805" y="3810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Creating an Online Assignment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62000" y="2346527"/>
            <a:ext cx="7543800" cy="3688946"/>
            <a:chOff x="706056" y="2243559"/>
            <a:chExt cx="7543800" cy="3688946"/>
          </a:xfrm>
        </p:grpSpPr>
        <p:pic>
          <p:nvPicPr>
            <p:cNvPr id="5" name="Picture 4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79" t="10832" r="13943" b="33295"/>
            <a:stretch/>
          </p:blipFill>
          <p:spPr bwMode="auto">
            <a:xfrm>
              <a:off x="706056" y="2243559"/>
              <a:ext cx="7543800" cy="3657600"/>
            </a:xfrm>
            <a:prstGeom prst="rect">
              <a:avLst/>
            </a:prstGeom>
            <a:ln>
              <a:solidFill>
                <a:schemeClr val="accent2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" name="Rounded Rectangle 1"/>
            <p:cNvSpPr/>
            <p:nvPr/>
          </p:nvSpPr>
          <p:spPr>
            <a:xfrm>
              <a:off x="1066800" y="4679546"/>
              <a:ext cx="533400" cy="1252959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590800" y="1676400"/>
            <a:ext cx="4105611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1. Open a class in your gradebook.</a:t>
            </a:r>
          </a:p>
        </p:txBody>
      </p:sp>
    </p:spTree>
    <p:extLst>
      <p:ext uri="{BB962C8B-B14F-4D97-AF65-F5344CB8AC3E}">
        <p14:creationId xmlns:p14="http://schemas.microsoft.com/office/powerpoint/2010/main" val="36236351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Creating an Online Assignment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7243" y="1066800"/>
            <a:ext cx="8083357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70C0"/>
                </a:solidFill>
              </a:rPr>
              <a:t>TIPS  GALORE!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1792" y="1502688"/>
            <a:ext cx="8593608" cy="59093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Students should open Skyward through your school website not the app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Remind students to use your school’s link not another district’s Skyward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Students must create their own account - not family access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Click on forgot password to begin student password set-up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It is easy to change a student password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Be sure to practice with a simple assignment before doing a test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If you have fat fingers be careful when selecting answers (from Nick)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Be aware students can </a:t>
            </a:r>
            <a:r>
              <a:rPr lang="en-US" dirty="0">
                <a:solidFill>
                  <a:srgbClr val="FF0000"/>
                </a:solidFill>
              </a:rPr>
              <a:t>save and submit </a:t>
            </a:r>
            <a:r>
              <a:rPr lang="en-US" dirty="0"/>
              <a:t>or </a:t>
            </a:r>
            <a:r>
              <a:rPr lang="en-US" dirty="0">
                <a:solidFill>
                  <a:srgbClr val="FF0000"/>
                </a:solidFill>
              </a:rPr>
              <a:t>save and continue later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Monitor by refreshing your skyward page to see who is done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You can secure the test through Nearpod or Apple Classroom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2405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Creating Online Efficiency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1792" y="1252954"/>
            <a:ext cx="8083357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70C0"/>
                </a:solidFill>
              </a:rPr>
              <a:t>FINAL TIPS  GALORE!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1792" y="2362200"/>
            <a:ext cx="8593608" cy="39703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Use the Message Center to keep parents informed – don’t over inform!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I record grades on paper before entering into Skyward – fewer emails!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You can email a student’s classroom teacher from their info page.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Explain your Skyward tendencies to your parents </a:t>
            </a:r>
          </a:p>
          <a:p>
            <a:pPr marL="1657350" lvl="3" indent="-285750">
              <a:buFont typeface="Wingdings" panose="05000000000000000000" pitchFamily="2" charset="2"/>
              <a:buChar char="q"/>
            </a:pPr>
            <a:r>
              <a:rPr lang="en-US" dirty="0"/>
              <a:t>How often to look for grades?</a:t>
            </a:r>
          </a:p>
          <a:p>
            <a:pPr marL="1657350" lvl="3" indent="-285750">
              <a:buFont typeface="Wingdings" panose="05000000000000000000" pitchFamily="2" charset="2"/>
              <a:buChar char="q"/>
            </a:pPr>
            <a:r>
              <a:rPr lang="en-US" dirty="0"/>
              <a:t>Can they still improve on online tests?</a:t>
            </a:r>
          </a:p>
          <a:p>
            <a:pPr marL="1657350" lvl="3" indent="-285750">
              <a:buFont typeface="Wingdings" panose="05000000000000000000" pitchFamily="2" charset="2"/>
              <a:buChar char="q"/>
            </a:pPr>
            <a:r>
              <a:rPr lang="en-US" dirty="0"/>
              <a:t>What do missing or empty grades mean?</a:t>
            </a:r>
          </a:p>
          <a:p>
            <a:pPr marL="1657350" lvl="3" indent="-285750">
              <a:buFont typeface="Wingdings" panose="05000000000000000000" pitchFamily="2" charset="2"/>
              <a:buChar char="q"/>
            </a:pPr>
            <a:r>
              <a:rPr lang="en-US" dirty="0"/>
              <a:t>Remind them often that averages are a digital snapshot. </a:t>
            </a:r>
          </a:p>
          <a:p>
            <a:pPr marL="1657350" lvl="3" indent="-285750">
              <a:buFont typeface="Wingdings" panose="05000000000000000000" pitchFamily="2" charset="2"/>
              <a:buChar char="q"/>
            </a:pPr>
            <a:r>
              <a:rPr lang="en-US" dirty="0"/>
              <a:t>No surprises – message center is your friend!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0717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2667000"/>
            <a:ext cx="8229600" cy="1719072"/>
          </a:xfrm>
        </p:spPr>
        <p:txBody>
          <a:bodyPr>
            <a:normAutofit fontScale="92500" lnSpcReduction="20000"/>
          </a:bodyPr>
          <a:lstStyle/>
          <a:p>
            <a:r>
              <a:rPr lang="en-US" sz="3200" dirty="0">
                <a:hlinkClick r:id="rId2"/>
              </a:rPr>
              <a:t>rvickers@eanesisd.net</a:t>
            </a:r>
            <a:r>
              <a:rPr lang="en-US" sz="3200" dirty="0"/>
              <a:t> </a:t>
            </a:r>
          </a:p>
          <a:p>
            <a:endParaRPr lang="en-US" sz="3200" dirty="0"/>
          </a:p>
          <a:p>
            <a:r>
              <a:rPr lang="en-US" sz="3200" dirty="0">
                <a:hlinkClick r:id="rId3"/>
              </a:rPr>
              <a:t>https://</a:t>
            </a:r>
            <a:r>
              <a:rPr lang="en-US" sz="3200" dirty="0" err="1">
                <a:hlinkClick r:id="rId3"/>
              </a:rPr>
              <a:t>wrmsrvickers.weebly.com</a:t>
            </a:r>
            <a:r>
              <a:rPr lang="en-US" sz="3200" dirty="0">
                <a:hlinkClick r:id="rId3"/>
              </a:rPr>
              <a:t>/tsug-2018.html</a:t>
            </a:r>
            <a:endParaRPr lang="en-US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Thank You!   Questions?</a:t>
            </a:r>
          </a:p>
        </p:txBody>
      </p:sp>
    </p:spTree>
    <p:extLst>
      <p:ext uri="{BB962C8B-B14F-4D97-AF65-F5344CB8AC3E}">
        <p14:creationId xmlns:p14="http://schemas.microsoft.com/office/powerpoint/2010/main" val="1640057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884220" y="4572000"/>
            <a:ext cx="7363247" cy="1979712"/>
            <a:chOff x="884220" y="4572000"/>
            <a:chExt cx="7363247" cy="1979712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220" y="4572000"/>
              <a:ext cx="7363247" cy="1979712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ounded Rectangle 18"/>
            <p:cNvSpPr/>
            <p:nvPr/>
          </p:nvSpPr>
          <p:spPr>
            <a:xfrm>
              <a:off x="1143000" y="5867400"/>
              <a:ext cx="609600" cy="60960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75241" y="1981200"/>
            <a:ext cx="7046183" cy="1731373"/>
            <a:chOff x="1175241" y="1981200"/>
            <a:chExt cx="7046183" cy="1731373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439"/>
            <a:stretch/>
          </p:blipFill>
          <p:spPr bwMode="auto">
            <a:xfrm>
              <a:off x="1175241" y="1981200"/>
              <a:ext cx="7046183" cy="1731373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Rounded Rectangle 12"/>
            <p:cNvSpPr/>
            <p:nvPr/>
          </p:nvSpPr>
          <p:spPr>
            <a:xfrm>
              <a:off x="1524000" y="3124200"/>
              <a:ext cx="533400" cy="45720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algn="ctr"/>
            <a:r>
              <a:rPr lang="en-US" dirty="0"/>
              <a:t>Creating an Online Assignment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16711" y="1290763"/>
            <a:ext cx="2629246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2. Go to other access.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75241" y="4059914"/>
            <a:ext cx="4636206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3. Select Online Assignment Templates.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1905000" y="1627300"/>
            <a:ext cx="578734" cy="549705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1752600" y="4429246"/>
            <a:ext cx="1295400" cy="1225859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5352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algn="ctr"/>
            <a:r>
              <a:rPr lang="en-US" dirty="0"/>
              <a:t>Creating an Online Assignment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52600" y="1487269"/>
            <a:ext cx="6080511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4. You can create assignments from this screen.   </a:t>
            </a:r>
          </a:p>
          <a:p>
            <a:r>
              <a:rPr lang="en-US" dirty="0">
                <a:solidFill>
                  <a:schemeClr val="accent2"/>
                </a:solidFill>
              </a:rPr>
              <a:t>You can also access previously created assignments.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02532" y="4395844"/>
            <a:ext cx="5926622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5. Click “Add” to create assignment and </a:t>
            </a:r>
          </a:p>
          <a:p>
            <a:r>
              <a:rPr lang="en-US" dirty="0">
                <a:solidFill>
                  <a:schemeClr val="accent2"/>
                </a:solidFill>
              </a:rPr>
              <a:t>select </a:t>
            </a:r>
            <a:r>
              <a:rPr lang="en-US" dirty="0">
                <a:solidFill>
                  <a:schemeClr val="accent3"/>
                </a:solidFill>
              </a:rPr>
              <a:t>OK</a:t>
            </a:r>
            <a:r>
              <a:rPr lang="en-US" dirty="0">
                <a:solidFill>
                  <a:schemeClr val="accent2"/>
                </a:solidFill>
              </a:rPr>
              <a:t> if you get any pop-up window warnings!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8643" y="1057156"/>
            <a:ext cx="8534400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TIP:  I use the template so I can share assignments easily and borrow from others!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09"/>
          <a:stretch/>
        </p:blipFill>
        <p:spPr bwMode="auto">
          <a:xfrm>
            <a:off x="959734" y="2227738"/>
            <a:ext cx="6947654" cy="2008231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2743200" y="2048789"/>
            <a:ext cx="1524000" cy="1304011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05"/>
          <a:stretch/>
        </p:blipFill>
        <p:spPr bwMode="auto">
          <a:xfrm>
            <a:off x="685800" y="5042175"/>
            <a:ext cx="7391400" cy="171581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" name="Straight Arrow Connector 15"/>
          <p:cNvCxnSpPr/>
          <p:nvPr/>
        </p:nvCxnSpPr>
        <p:spPr>
          <a:xfrm>
            <a:off x="3124200" y="4719009"/>
            <a:ext cx="4572000" cy="61499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613468" y="4977538"/>
            <a:ext cx="838199" cy="813662"/>
          </a:xfrm>
          <a:prstGeom prst="straightConnector1">
            <a:avLst/>
          </a:prstGeom>
          <a:ln w="381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1082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97632"/>
            <a:ext cx="5840413" cy="431641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algn="ctr"/>
            <a:r>
              <a:rPr lang="en-US" dirty="0"/>
              <a:t>Creating an Online Assignment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82421" y="1737929"/>
            <a:ext cx="5910592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6. Begin filling in the Online Assignment Template: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8643" y="1057156"/>
            <a:ext cx="85344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70C0"/>
                </a:solidFill>
              </a:rPr>
              <a:t>TIP:  Randomize questions and use fewer questions per page </a:t>
            </a:r>
          </a:p>
          <a:p>
            <a:pPr algn="ctr"/>
            <a:r>
              <a:rPr lang="en-US" sz="1600" dirty="0">
                <a:solidFill>
                  <a:srgbClr val="0070C0"/>
                </a:solidFill>
              </a:rPr>
              <a:t>to make it more difficult to cheat.  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600200" y="2913965"/>
            <a:ext cx="914400" cy="161836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1592052" y="3483233"/>
            <a:ext cx="1074948" cy="770502"/>
          </a:xfrm>
          <a:prstGeom prst="straightConnector1">
            <a:avLst/>
          </a:prstGeom>
          <a:ln w="381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5181601" y="3075801"/>
            <a:ext cx="2666999" cy="814864"/>
          </a:xfrm>
          <a:prstGeom prst="straightConnector1">
            <a:avLst/>
          </a:prstGeom>
          <a:ln w="381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70277" y="2590800"/>
            <a:ext cx="155600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7. Name of assignment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14427" y="5113738"/>
            <a:ext cx="2871299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11. Save Here to begin!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0256" y="4069069"/>
            <a:ext cx="1760418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9. Description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15200" y="3429000"/>
            <a:ext cx="1828800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8. Points </a:t>
            </a:r>
          </a:p>
          <a:p>
            <a:pPr algn="ctr"/>
            <a:r>
              <a:rPr lang="en-US" dirty="0">
                <a:solidFill>
                  <a:schemeClr val="accent2"/>
                </a:solidFill>
              </a:rPr>
              <a:t>Per </a:t>
            </a:r>
          </a:p>
          <a:p>
            <a:pPr algn="ctr"/>
            <a:r>
              <a:rPr lang="en-US" dirty="0">
                <a:solidFill>
                  <a:schemeClr val="accent2"/>
                </a:solidFill>
              </a:rPr>
              <a:t>Question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8643" y="5459921"/>
            <a:ext cx="3435556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10. Auto Score to Gradebook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1066800" y="4498394"/>
            <a:ext cx="897314" cy="961527"/>
          </a:xfrm>
          <a:prstGeom prst="straightConnector1">
            <a:avLst/>
          </a:prstGeom>
          <a:ln w="381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1905000" y="1447800"/>
            <a:ext cx="80274" cy="2187833"/>
          </a:xfrm>
          <a:prstGeom prst="straightConnector1">
            <a:avLst/>
          </a:prstGeom>
          <a:ln w="381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3153912" y="1347543"/>
            <a:ext cx="3250962" cy="2843457"/>
          </a:xfrm>
          <a:prstGeom prst="straightConnector1">
            <a:avLst/>
          </a:prstGeom>
          <a:ln w="381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 flipV="1">
            <a:off x="7292642" y="4800601"/>
            <a:ext cx="403558" cy="313137"/>
          </a:xfrm>
          <a:prstGeom prst="straightConnector1">
            <a:avLst/>
          </a:prstGeom>
          <a:ln w="381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3086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algn="ctr"/>
            <a:r>
              <a:rPr lang="en-US" dirty="0"/>
              <a:t>Creating an Online Assignment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82421" y="1737929"/>
            <a:ext cx="3127779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12. Choose question type.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8643" y="1057156"/>
            <a:ext cx="8534400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70C0"/>
                </a:solidFill>
              </a:rPr>
              <a:t>TIP:  Only change points to “weight” a question.  Be sure it adds up to 100!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8643" y="2481696"/>
            <a:ext cx="155600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13. Enter Question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0256" y="4069068"/>
            <a:ext cx="1702677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14. Modify Points if desired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8643" y="5459921"/>
            <a:ext cx="2699778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15. Designate Answer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  <a14:imgEffect>
                      <a14:brightnessContrast bright="-9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513" y="2278062"/>
            <a:ext cx="5797374" cy="3077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5" name="Straight Arrow Connector 24"/>
          <p:cNvCxnSpPr/>
          <p:nvPr/>
        </p:nvCxnSpPr>
        <p:spPr>
          <a:xfrm flipH="1">
            <a:off x="3246310" y="1912499"/>
            <a:ext cx="1407528" cy="1211701"/>
          </a:xfrm>
          <a:prstGeom prst="straightConnector1">
            <a:avLst/>
          </a:prstGeom>
          <a:ln w="381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317169" y="3128027"/>
            <a:ext cx="1273631" cy="300973"/>
          </a:xfrm>
          <a:prstGeom prst="straightConnector1">
            <a:avLst/>
          </a:prstGeom>
          <a:ln w="381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1234640" y="3890665"/>
            <a:ext cx="1432360" cy="200432"/>
          </a:xfrm>
          <a:prstGeom prst="straightConnector1">
            <a:avLst/>
          </a:prstGeom>
          <a:ln w="381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2574469" y="4352330"/>
            <a:ext cx="16331" cy="1107591"/>
          </a:xfrm>
          <a:prstGeom prst="straightConnector1">
            <a:avLst/>
          </a:prstGeom>
          <a:ln w="381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526276" y="3444766"/>
            <a:ext cx="1617724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16. Save </a:t>
            </a:r>
          </a:p>
          <a:p>
            <a:pPr algn="ctr"/>
            <a:r>
              <a:rPr lang="en-US" dirty="0">
                <a:solidFill>
                  <a:schemeClr val="accent2"/>
                </a:solidFill>
              </a:rPr>
              <a:t>and continue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 flipV="1">
            <a:off x="6172201" y="3048001"/>
            <a:ext cx="1828799" cy="768621"/>
          </a:xfrm>
          <a:prstGeom prst="straightConnector1">
            <a:avLst/>
          </a:prstGeom>
          <a:ln w="381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6900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1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63" y="2098675"/>
            <a:ext cx="6084887" cy="315118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algn="ctr"/>
            <a:r>
              <a:rPr lang="en-US" dirty="0"/>
              <a:t>Creating an Online Assignment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82421" y="1737929"/>
            <a:ext cx="3127779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17. Choose question type.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8643" y="1057156"/>
            <a:ext cx="8534400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70C0"/>
                </a:solidFill>
              </a:rPr>
              <a:t>TIP:  Be sure to give partial credit to matching questions.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60765" y="2678348"/>
            <a:ext cx="1556000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18. Enter Question</a:t>
            </a:r>
          </a:p>
          <a:p>
            <a:pPr algn="ctr"/>
            <a:r>
              <a:rPr lang="en-US" dirty="0">
                <a:solidFill>
                  <a:schemeClr val="accent2"/>
                </a:solidFill>
              </a:rPr>
              <a:t>or</a:t>
            </a:r>
          </a:p>
          <a:p>
            <a:pPr algn="ctr"/>
            <a:r>
              <a:rPr lang="en-US" dirty="0">
                <a:solidFill>
                  <a:schemeClr val="accent2"/>
                </a:solidFill>
              </a:rPr>
              <a:t>directions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0255" y="4069068"/>
            <a:ext cx="1391856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19. Modify Points if desired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38165" y="3429000"/>
            <a:ext cx="1505835" cy="17543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21. Save and continue</a:t>
            </a:r>
          </a:p>
          <a:p>
            <a:pPr algn="ctr"/>
            <a:r>
              <a:rPr lang="en-US" dirty="0">
                <a:solidFill>
                  <a:schemeClr val="accent2"/>
                </a:solidFill>
              </a:rPr>
              <a:t>Or save and back when </a:t>
            </a:r>
          </a:p>
          <a:p>
            <a:pPr algn="ctr"/>
            <a:r>
              <a:rPr lang="en-US" dirty="0">
                <a:solidFill>
                  <a:schemeClr val="accent2"/>
                </a:solidFill>
              </a:rPr>
              <a:t>done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8643" y="5459921"/>
            <a:ext cx="2632452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20. Designate Answer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2819400" y="1912499"/>
            <a:ext cx="1834438" cy="1366014"/>
          </a:xfrm>
          <a:prstGeom prst="straightConnector1">
            <a:avLst/>
          </a:prstGeom>
          <a:ln w="381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234640" y="3278513"/>
            <a:ext cx="898960" cy="302887"/>
          </a:xfrm>
          <a:prstGeom prst="straightConnector1">
            <a:avLst/>
          </a:prstGeom>
          <a:ln w="381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1234640" y="3990881"/>
            <a:ext cx="898960" cy="100216"/>
          </a:xfrm>
          <a:prstGeom prst="straightConnector1">
            <a:avLst/>
          </a:prstGeom>
          <a:ln w="381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1666156" y="4800600"/>
            <a:ext cx="908313" cy="659322"/>
          </a:xfrm>
          <a:prstGeom prst="straightConnector1">
            <a:avLst/>
          </a:prstGeom>
          <a:ln w="381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5867400" y="3048001"/>
            <a:ext cx="2057401" cy="768622"/>
          </a:xfrm>
          <a:prstGeom prst="straightConnector1">
            <a:avLst/>
          </a:prstGeom>
          <a:ln w="381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6120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9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498" y="2110155"/>
            <a:ext cx="6403525" cy="450641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algn="ctr"/>
            <a:r>
              <a:rPr lang="en-US" dirty="0"/>
              <a:t>Creating an Online Assignment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82421" y="1737929"/>
            <a:ext cx="4804520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22. A completed test template looks like: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8643" y="1057156"/>
            <a:ext cx="85344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70C0"/>
                </a:solidFill>
              </a:rPr>
              <a:t>TIP:  Don’t be afraid to check show correct answers as that can </a:t>
            </a:r>
          </a:p>
          <a:p>
            <a:pPr algn="ctr"/>
            <a:r>
              <a:rPr lang="en-US" sz="1600" dirty="0">
                <a:solidFill>
                  <a:srgbClr val="0070C0"/>
                </a:solidFill>
              </a:rPr>
              <a:t>be controlled when assigned to the class.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2815713"/>
            <a:ext cx="1309478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23. Name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121567" y="4363360"/>
            <a:ext cx="1356207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24. Modify </a:t>
            </a:r>
          </a:p>
          <a:p>
            <a:pPr algn="ctr"/>
            <a:r>
              <a:rPr lang="en-US" dirty="0">
                <a:solidFill>
                  <a:schemeClr val="accent2"/>
                </a:solidFill>
              </a:rPr>
              <a:t>if </a:t>
            </a:r>
          </a:p>
          <a:p>
            <a:pPr algn="ctr"/>
            <a:r>
              <a:rPr lang="en-US" dirty="0">
                <a:solidFill>
                  <a:schemeClr val="accent2"/>
                </a:solidFill>
              </a:rPr>
              <a:t>desired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38165" y="3429000"/>
            <a:ext cx="1505835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25. Save when </a:t>
            </a:r>
          </a:p>
          <a:p>
            <a:pPr algn="ctr"/>
            <a:r>
              <a:rPr lang="en-US" dirty="0">
                <a:solidFill>
                  <a:schemeClr val="accent2"/>
                </a:solidFill>
              </a:rPr>
              <a:t>done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163099" y="2956616"/>
            <a:ext cx="519322" cy="47622"/>
          </a:xfrm>
          <a:prstGeom prst="straightConnector1">
            <a:avLst/>
          </a:prstGeom>
          <a:ln w="381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862711" y="4284542"/>
            <a:ext cx="486710" cy="287458"/>
          </a:xfrm>
          <a:prstGeom prst="straightConnector1">
            <a:avLst/>
          </a:prstGeom>
          <a:ln w="381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7498705" y="3048001"/>
            <a:ext cx="502296" cy="842665"/>
          </a:xfrm>
          <a:prstGeom prst="straightConnector1">
            <a:avLst/>
          </a:prstGeom>
          <a:ln w="381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638164" y="4852998"/>
            <a:ext cx="1505835" cy="1477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26. Quickly edit/add questions now or next year!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7498705" y="4825026"/>
            <a:ext cx="725672" cy="62863"/>
          </a:xfrm>
          <a:prstGeom prst="straightConnector1">
            <a:avLst/>
          </a:prstGeom>
          <a:ln w="381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2667000" y="1524000"/>
            <a:ext cx="4648200" cy="2760540"/>
          </a:xfrm>
          <a:prstGeom prst="straightConnector1">
            <a:avLst/>
          </a:prstGeom>
          <a:ln w="381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56866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algn="ctr"/>
            <a:r>
              <a:rPr lang="en-US" dirty="0"/>
              <a:t>Creating an Online Assignment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82421" y="1737929"/>
            <a:ext cx="5125121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27. Your new assignment/test is now listed: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8643" y="1057156"/>
            <a:ext cx="8534400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70C0"/>
                </a:solidFill>
              </a:rPr>
              <a:t>TIP:  Assignments are listed alphabetically so use helpful titles as the list does grow! 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720" y="2362200"/>
            <a:ext cx="6073186" cy="2924491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6" name="Straight Arrow Connector 25"/>
          <p:cNvCxnSpPr>
            <a:stCxn id="7" idx="3"/>
          </p:cNvCxnSpPr>
          <p:nvPr/>
        </p:nvCxnSpPr>
        <p:spPr>
          <a:xfrm flipH="1">
            <a:off x="2667000" y="1922595"/>
            <a:ext cx="4140542" cy="2192205"/>
          </a:xfrm>
          <a:prstGeom prst="straightConnector1">
            <a:avLst/>
          </a:prstGeom>
          <a:ln w="381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318707" y="5715000"/>
            <a:ext cx="6535764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28. Now return to gradebook and go to add assignment.</a:t>
            </a:r>
          </a:p>
        </p:txBody>
      </p:sp>
    </p:spTree>
    <p:extLst>
      <p:ext uri="{BB962C8B-B14F-4D97-AF65-F5344CB8AC3E}">
        <p14:creationId xmlns:p14="http://schemas.microsoft.com/office/powerpoint/2010/main" val="410281348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1023</TotalTime>
  <Words>835</Words>
  <Application>Microsoft Macintosh PowerPoint</Application>
  <PresentationFormat>On-screen Show (4:3)</PresentationFormat>
  <Paragraphs>148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Lucida Sans Unicode</vt:lpstr>
      <vt:lpstr>Tahoma</vt:lpstr>
      <vt:lpstr>Verdana</vt:lpstr>
      <vt:lpstr>Wingdings</vt:lpstr>
      <vt:lpstr>Wingdings 2</vt:lpstr>
      <vt:lpstr>Wingdings 3</vt:lpstr>
      <vt:lpstr>Concourse</vt:lpstr>
      <vt:lpstr>2018 TSUG Conference</vt:lpstr>
      <vt:lpstr>Creating an Online Assignment</vt:lpstr>
      <vt:lpstr>Creating an Online Assignment</vt:lpstr>
      <vt:lpstr>Creating an Online Assignment</vt:lpstr>
      <vt:lpstr>Creating an Online Assignment</vt:lpstr>
      <vt:lpstr>Creating an Online Assignment</vt:lpstr>
      <vt:lpstr>Creating an Online Assignment</vt:lpstr>
      <vt:lpstr>Creating an Online Assignment</vt:lpstr>
      <vt:lpstr>Creating an Online Assignment</vt:lpstr>
      <vt:lpstr>Creating an Online Assignment</vt:lpstr>
      <vt:lpstr>Creating an Online Assignment</vt:lpstr>
      <vt:lpstr>Creating an Online Assignment</vt:lpstr>
      <vt:lpstr>Creating an Online Assignment</vt:lpstr>
      <vt:lpstr>Creating an Online Assignment</vt:lpstr>
      <vt:lpstr>Creating an Online Assignment</vt:lpstr>
      <vt:lpstr>Creating an Online Assignment</vt:lpstr>
      <vt:lpstr>Creating an Online Assignment</vt:lpstr>
      <vt:lpstr>Online Test Security</vt:lpstr>
      <vt:lpstr>Nearpod or Apple Classroom</vt:lpstr>
      <vt:lpstr>Creating an Online Assignment</vt:lpstr>
      <vt:lpstr>Creating Online Efficiency</vt:lpstr>
      <vt:lpstr>Thank You!   Questions?</vt:lpstr>
    </vt:vector>
  </TitlesOfParts>
  <Company>DPISD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Sue Pike</dc:creator>
  <cp:lastModifiedBy>Microsoft Office User</cp:lastModifiedBy>
  <cp:revision>116</cp:revision>
  <cp:lastPrinted>2016-09-10T02:38:02Z</cp:lastPrinted>
  <dcterms:created xsi:type="dcterms:W3CDTF">2015-09-14T20:47:44Z</dcterms:created>
  <dcterms:modified xsi:type="dcterms:W3CDTF">2018-10-02T00:08:09Z</dcterms:modified>
</cp:coreProperties>
</file>